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9" r:id="rId1"/>
  </p:sldMasterIdLst>
  <p:notesMasterIdLst>
    <p:notesMasterId r:id="rId20"/>
  </p:notesMasterIdLst>
  <p:sldIdLst>
    <p:sldId id="256" r:id="rId2"/>
    <p:sldId id="483" r:id="rId3"/>
    <p:sldId id="476" r:id="rId4"/>
    <p:sldId id="478" r:id="rId5"/>
    <p:sldId id="481" r:id="rId6"/>
    <p:sldId id="480" r:id="rId7"/>
    <p:sldId id="482" r:id="rId8"/>
    <p:sldId id="485" r:id="rId9"/>
    <p:sldId id="486" r:id="rId10"/>
    <p:sldId id="484" r:id="rId11"/>
    <p:sldId id="492" r:id="rId12"/>
    <p:sldId id="499" r:id="rId13"/>
    <p:sldId id="498" r:id="rId14"/>
    <p:sldId id="497" r:id="rId15"/>
    <p:sldId id="493" r:id="rId16"/>
    <p:sldId id="494" r:id="rId17"/>
    <p:sldId id="495" r:id="rId18"/>
    <p:sldId id="496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00"/>
    <a:srgbClr val="544000"/>
    <a:srgbClr val="FF9933"/>
    <a:srgbClr val="FF9900"/>
    <a:srgbClr val="FFCC66"/>
    <a:srgbClr val="FFCC99"/>
    <a:srgbClr val="FFFF99"/>
    <a:srgbClr val="FFD58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2" autoAdjust="0"/>
    <p:restoredTop sz="94737" autoAdjust="0"/>
  </p:normalViewPr>
  <p:slideViewPr>
    <p:cSldViewPr>
      <p:cViewPr varScale="1">
        <p:scale>
          <a:sx n="67" d="100"/>
          <a:sy n="67" d="100"/>
        </p:scale>
        <p:origin x="8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50" d="100"/>
          <a:sy n="50" d="100"/>
        </p:scale>
        <p:origin x="-1944" y="-3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9" rIns="97056" bIns="4852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9" rIns="97056" bIns="4852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487"/>
            <a:ext cx="5852160" cy="432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9" rIns="97056" bIns="48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294"/>
            <a:ext cx="3169920" cy="48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9" rIns="97056" bIns="4852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294"/>
            <a:ext cx="3169920" cy="48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56" tIns="48529" rIns="97056" bIns="4852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3877E02-AE7D-4C7E-B7E2-A0036B59F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2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8581" indent="-303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3200" indent="-242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8482" indent="-242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3761" indent="-242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69041" indent="-242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4322" indent="-242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39601" indent="-242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4882" indent="-242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80DC76-48F1-4AEA-A970-3D77F0B36CE6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59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97B7E-64FE-4ED1-B113-EDA2EAD1C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7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077B-00D8-4ED3-ADEA-DCEB73276A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0A01-56DC-46A0-B22D-627349873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E40E-26E8-43A8-BF31-046974CBE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3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807E-F4EE-462B-B505-39DA94394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9988-3701-419D-9BBD-A33498D6A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9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8127-834C-4588-8E03-F6A9FE5AF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5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335B-8C00-41C3-8280-17E66A1EE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9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9AD7-56C6-434B-BF87-BEED2E172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7297-356F-410B-8BC0-CFF96D45F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8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95398-6255-4E27-A810-E05866C8D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41190-BBBE-4371-88D2-85BC3139D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F6D45B-EBBE-4EFE-807D-50AB58179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novich.net/index.php/projects/style-spac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ulturevis/6063737678/in/album-72157627389144448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ulturevis/6063189299/in/album-72157627389144448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ulturevis/691552252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3200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>
                      <a:lumMod val="65000"/>
                      <a:alpha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62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WAIVS!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5867400"/>
            <a:ext cx="3276600" cy="1179732"/>
          </a:xfrm>
          <a:prstGeom prst="rect">
            <a:avLst/>
          </a:prstGeom>
          <a:solidFill>
            <a:srgbClr val="FFFFCC">
              <a:alpha val="91765"/>
            </a:srgbClr>
          </a:solidFill>
          <a:ln w="9525">
            <a:noFill/>
            <a:miter lim="800000"/>
            <a:headEnd/>
            <a:tailEnd/>
          </a:ln>
        </p:spPr>
        <p:txBody>
          <a:bodyPr vert="horz" rIns="182880"/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endParaRPr lang="en-US" sz="100" b="1" kern="0" dirty="0">
              <a:solidFill>
                <a:schemeClr val="bg1"/>
              </a:solidFill>
              <a:effectLst>
                <a:outerShdw blurRad="50800" dist="25400" dir="5400000" algn="ctr" rotWithShape="0">
                  <a:schemeClr val="tx1">
                    <a:lumMod val="50000"/>
                  </a:schemeClr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W</a:t>
            </a:r>
            <a:r>
              <a:rPr lang="en-US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P</a:t>
            </a:r>
            <a:r>
              <a:rPr lang="en-US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en-US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Seeley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Philosophy Department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University of New Hampshire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Bates College</a:t>
            </a:r>
            <a:endParaRPr lang="en-US" sz="1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5867400"/>
            <a:ext cx="3352800" cy="1210235"/>
          </a:xfrm>
          <a:prstGeom prst="rect">
            <a:avLst/>
          </a:prstGeom>
          <a:solidFill>
            <a:srgbClr val="FFFFCC">
              <a:alpha val="91765"/>
            </a:srgbClr>
          </a:solidFill>
          <a:ln w="9525">
            <a:noFill/>
            <a:miter lim="800000"/>
            <a:headEnd/>
            <a:tailEnd/>
          </a:ln>
        </p:spPr>
        <p:txBody>
          <a:bodyPr vert="horz" rIns="182880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" b="1" kern="0" dirty="0">
              <a:solidFill>
                <a:schemeClr val="bg1"/>
              </a:solidFill>
              <a:effectLst>
                <a:outerShdw blurRad="50800" dist="25400" dir="5400000" algn="ctr" rotWithShape="0">
                  <a:schemeClr val="tx1">
                    <a:lumMod val="50000"/>
                  </a:schemeClr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Catherine A. Buell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Mathematics Department</a:t>
            </a:r>
            <a:endParaRPr lang="en-US" sz="1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Fitchburg State University</a:t>
            </a:r>
            <a:endParaRPr lang="en-US" sz="1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90935"/>
            <a:ext cx="8519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Image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Analysis, Philosophy &amp; the Arts</a:t>
            </a:r>
            <a:endParaRPr lang="en-US" sz="2400" dirty="0"/>
          </a:p>
        </p:txBody>
      </p:sp>
      <p:pic>
        <p:nvPicPr>
          <p:cNvPr id="54" name="Picture 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80" y="3348873"/>
            <a:ext cx="2443798" cy="236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8229052" y="2515515"/>
            <a:ext cx="914948" cy="913484"/>
          </a:xfrm>
          <a:prstGeom prst="rect">
            <a:avLst/>
          </a:prstGeom>
        </p:spPr>
      </p:pic>
      <p:pic>
        <p:nvPicPr>
          <p:cNvPr id="20" name="Picture 2" descr="Image result for Catherine Bu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90" y="2515515"/>
            <a:ext cx="730788" cy="9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76600" y="5863472"/>
            <a:ext cx="2736574" cy="1210235"/>
          </a:xfrm>
          <a:prstGeom prst="rect">
            <a:avLst/>
          </a:prstGeom>
          <a:solidFill>
            <a:srgbClr val="FFFFCC">
              <a:alpha val="91765"/>
            </a:srgbClr>
          </a:solidFill>
          <a:ln w="9525">
            <a:noFill/>
            <a:miter lim="800000"/>
            <a:headEnd/>
            <a:tailEnd/>
          </a:ln>
        </p:spPr>
        <p:txBody>
          <a:bodyPr vert="horz" rIns="182880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" b="1" kern="0" dirty="0">
              <a:solidFill>
                <a:schemeClr val="bg1"/>
              </a:solidFill>
              <a:effectLst>
                <a:outerShdw blurRad="50800" dist="25400" dir="5400000" algn="ctr" rotWithShape="0">
                  <a:schemeClr val="tx1">
                    <a:lumMod val="50000"/>
                  </a:schemeClr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Ricky J. Sethi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Computer Science</a:t>
            </a:r>
            <a:endParaRPr lang="en-US" sz="1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Fitchburg State University</a:t>
            </a:r>
            <a:endParaRPr lang="en-US" sz="1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" y="3349574"/>
            <a:ext cx="3458028" cy="2365426"/>
          </a:xfrm>
          <a:prstGeom prst="rect">
            <a:avLst/>
          </a:prstGeom>
        </p:spPr>
      </p:pic>
      <p:pic>
        <p:nvPicPr>
          <p:cNvPr id="11266" name="Picture 2" descr="Image result for Rick sethi fitchbu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99" y="2515515"/>
            <a:ext cx="677001" cy="9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lh4.googleusercontent.com/UrhtXrKXe1169XXKoljdHR8_8mcKT3lhkuRBRKCFbalnsaos1vYOzB6XZTGliA6LRrfVuGe5D16-tTesaWU9f7-y-JIn4ZUqGGYG0-0j3eiVwU27SFFx3yMyMqB6vD9SELX_lZcXre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5129"/>
            <a:ext cx="2057400" cy="11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6.googleusercontent.com/UOVABzFLBlB67AEqOm-bXEJDH7JQG80YmANpNTjMa_eHZYluwK8DFwW3cugQ_OsVvj_SqJfz4NHRGMa-ulaIaUNroYZTlEJ2TMRKG510O8U3wEEjMXau1zGaH_8zNhUM4FWl7BVjd3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43" y="1981201"/>
            <a:ext cx="2064557" cy="11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lh3.googleusercontent.com/Y4wvlzBtuLUr9j5vuzyss3zxZmOmr-_uWV-n_XyEqy6EHOXkvwXquC7VXaivVeKOHl-KhTwiyoADPT0AlZCOdRfK3cxpHUkSL8UVLXOIJChfTCeVwYvBNw1zmp4EvekCiSpeix_E3P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56" y="1981200"/>
            <a:ext cx="2057820" cy="11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lh5.googleusercontent.com/Ygo733cx1FFWQ9_Djwfr3i0gGqrg82GJlV_12mTZynil73iRi4hx1iklHThL76Z993_2afe2MEOcAp4dJ0S7G4LhpJ5EmpLH97kfz7PKOhHfYY0kFk3U5uoXienMhcKjDSbC64usAv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95" y="3624716"/>
            <a:ext cx="1428905" cy="20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s://lh4.googleusercontent.com/iH_J0ASq6p6xSYRIs3o5YKHcPo9BpGB1qDlBsNiePllnPZIrLbmGIklKSKBOcG0IEfOyejbNblVspkmXX7gqDHky4ofaXsCPR0h1LYpeMIaaYO3Yr7gjlOb02FrPosvTb8GPYjxo0U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17" y="3624716"/>
            <a:ext cx="1273766" cy="20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8288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392348"/>
          </a:xfrm>
        </p:spPr>
        <p:txBody>
          <a:bodyPr/>
          <a:lstStyle/>
          <a:p>
            <a:r>
              <a:rPr lang="en-US" sz="2400" b="1" dirty="0" smtClean="0"/>
              <a:t>Cognitive Science</a:t>
            </a:r>
          </a:p>
          <a:p>
            <a:pPr lvl="1"/>
            <a:r>
              <a:rPr lang="en-US" sz="2000" dirty="0" smtClean="0"/>
              <a:t>visual recognition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mage statistics, diagnostic features, categorization</a:t>
            </a:r>
          </a:p>
          <a:p>
            <a:pPr lvl="2"/>
            <a:r>
              <a:rPr lang="en-US" sz="1800" dirty="0"/>
              <a:t>60 million inputs/year (3/second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/>
              <a:t>accumulated </a:t>
            </a:r>
            <a:r>
              <a:rPr lang="en-US" sz="1800" dirty="0" smtClean="0"/>
              <a:t>information</a:t>
            </a:r>
          </a:p>
          <a:p>
            <a:pPr lvl="2"/>
            <a:r>
              <a:rPr lang="en-US" sz="1800" dirty="0"/>
              <a:t>some regularities are more likely </a:t>
            </a:r>
            <a:r>
              <a:rPr lang="en-US" sz="1800" dirty="0" smtClean="0"/>
              <a:t>than others…categories of art</a:t>
            </a:r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525" y="76200"/>
            <a:ext cx="9134475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Interdisciplinary Goals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lumMod val="50000"/>
                    <a:lumOff val="50000"/>
                  </a:scheme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6919"/>
            <a:ext cx="4495800" cy="3075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47" y="3535348"/>
            <a:ext cx="3110653" cy="31106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05400" y="4343400"/>
            <a:ext cx="3886200" cy="116955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dataset: 776 van Gogh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paintings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400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features extracted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using custom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batch digital image processing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this visualization: PCA 1 and PCA 2</a:t>
            </a:r>
            <a:endParaRPr lang="en-US" sz="1400" b="0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6" y="474378"/>
            <a:ext cx="8663864" cy="59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610600" cy="5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3711"/>
            <a:ext cx="4420338" cy="2714889"/>
          </a:xfrm>
          <a:prstGeom prst="rect">
            <a:avLst/>
          </a:prstGeom>
        </p:spPr>
      </p:pic>
      <p:pic>
        <p:nvPicPr>
          <p:cNvPr id="3074" name="Picture 2" descr="Image result for el capitan yosemite val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45" y="1905000"/>
            <a:ext cx="4134855" cy="30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92126"/>
            <a:ext cx="3124200" cy="2137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29673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429000" y="3048000"/>
            <a:ext cx="555307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This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research is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supported by a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Natural Endowment for the Humanities Digital Humanities Startup Grant (HD-248360-16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and an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American Society for Aesthetics Major Projects Initiative Grant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487744"/>
            <a:ext cx="3375443" cy="2217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405" y="4487745"/>
            <a:ext cx="1241669" cy="1082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50" y="5622692"/>
            <a:ext cx="1243924" cy="1082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23" y="4487745"/>
            <a:ext cx="783277" cy="465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23" y="5622692"/>
            <a:ext cx="783277" cy="4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975"/>
            <a:ext cx="3571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Diagnosticity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542417" y="6429375"/>
            <a:ext cx="23823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 smtClean="0">
                <a:solidFill>
                  <a:schemeClr val="bg1"/>
                </a:solidFill>
              </a:rPr>
              <a:t>Bonnar, Gosselin, and Schyns, 2002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5" y="76200"/>
            <a:ext cx="9134475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Diagnosticity </a:t>
            </a:r>
            <a:r>
              <a:rPr lang="en-US" sz="2400" b="1" cap="small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spatial frequency </a:t>
            </a:r>
            <a:r>
              <a:rPr lang="en-US" sz="2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information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lumMod val="50000"/>
                    <a:lumOff val="50000"/>
                  </a:scheme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961310"/>
            <a:ext cx="5370525" cy="5686931"/>
          </a:xfrm>
          <a:prstGeom prst="rect">
            <a:avLst/>
          </a:prstGeom>
        </p:spPr>
      </p:pic>
      <p:pic>
        <p:nvPicPr>
          <p:cNvPr id="7170" name="Picture 2" descr="Image result for ekman f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8" y="3733800"/>
            <a:ext cx="3377322" cy="29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050" y="2971800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Schyns, Gosselin, &amp; Smith (2008)</a:t>
            </a:r>
          </a:p>
          <a:p>
            <a:pPr algn="r"/>
            <a:r>
              <a:rPr lang="en-US" sz="1400" b="1" dirty="0" smtClean="0"/>
              <a:t>Schyns, Petro, &amp; Smith (2009)</a:t>
            </a:r>
            <a:endParaRPr lang="en-US" sz="1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6200" y="961310"/>
          <a:ext cx="3529012" cy="111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age" r:id="rId5" imgW="4698360" imgH="1485360" progId="Photoshop.Image.17">
                  <p:embed/>
                </p:oleObj>
              </mc:Choice>
              <mc:Fallback>
                <p:oleObj name="Image" r:id="rId5" imgW="4698360" imgH="148536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961310"/>
                        <a:ext cx="3529012" cy="1115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133600"/>
            <a:ext cx="3529012" cy="7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" y="76200"/>
            <a:ext cx="9134475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Diagnosticity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004790" cy="55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6200" y="6553200"/>
            <a:ext cx="450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Dali, </a:t>
            </a:r>
            <a:r>
              <a:rPr lang="en-US" altLang="en-US" sz="1200" b="1" i="1" dirty="0"/>
              <a:t>Slave Market with Disappearing Bust of Voltaire</a:t>
            </a:r>
            <a:r>
              <a:rPr lang="en-US" altLang="en-US" sz="1200" b="1" dirty="0"/>
              <a:t>, 1940.</a:t>
            </a:r>
          </a:p>
        </p:txBody>
      </p:sp>
    </p:spTree>
    <p:extLst>
      <p:ext uri="{BB962C8B-B14F-4D97-AF65-F5344CB8AC3E}">
        <p14:creationId xmlns:p14="http://schemas.microsoft.com/office/powerpoint/2010/main" val="12214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89" y="4078069"/>
            <a:ext cx="3737811" cy="259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3975"/>
            <a:ext cx="3571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Diagnosticity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5029200" cy="305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11953"/>
            <a:ext cx="3085807" cy="305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078069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9933"/>
                </a:solidFill>
              </a:rPr>
              <a:t>bubbles</a:t>
            </a:r>
            <a:r>
              <a:rPr lang="en-US" b="1" dirty="0" smtClean="0"/>
              <a:t> </a:t>
            </a:r>
            <a:r>
              <a:rPr lang="en-US" sz="1400" b="1" dirty="0" smtClean="0"/>
              <a:t>(Bonnar, Gosselin, &amp; Schyns, 2002; Gosselin &amp; Schyns, 2001)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087694" cy="305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25" y="76200"/>
            <a:ext cx="9134475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Diagnosticity </a:t>
            </a:r>
            <a:r>
              <a:rPr lang="en-US" sz="2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spatial frequency information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lumMod val="50000"/>
                    <a:lumOff val="50000"/>
                  </a:scheme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2399" y="4724400"/>
          <a:ext cx="3657601" cy="115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7" imgW="4698360" imgH="1485360" progId="Photoshop.Image.17">
                  <p:embed/>
                </p:oleObj>
              </mc:Choice>
              <mc:Fallback>
                <p:oleObj name="Image" r:id="rId7" imgW="4698360" imgH="148536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399" y="4724400"/>
                        <a:ext cx="3657601" cy="115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5942548"/>
            <a:ext cx="3657601" cy="73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733800"/>
            <a:ext cx="4275752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3975"/>
            <a:ext cx="3571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Diagnosticity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542417" y="6429375"/>
            <a:ext cx="23823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 smtClean="0">
                <a:solidFill>
                  <a:schemeClr val="bg1"/>
                </a:solidFill>
              </a:rPr>
              <a:t>Bonnar, Gosselin, and Schyns, 2002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1953"/>
            <a:ext cx="3276600" cy="199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971800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bubbles </a:t>
            </a:r>
            <a:r>
              <a:rPr lang="en-US" sz="1400" b="1" dirty="0" smtClean="0"/>
              <a:t>(Gosselin &amp; Schyns, 2001)</a:t>
            </a:r>
          </a:p>
          <a:p>
            <a:r>
              <a:rPr lang="en-US" b="1" dirty="0" smtClean="0">
                <a:solidFill>
                  <a:srgbClr val="FF9933"/>
                </a:solidFill>
              </a:rPr>
              <a:t>frequency-specific adaptation </a:t>
            </a:r>
            <a:r>
              <a:rPr lang="en-US" sz="1400" b="1" dirty="0" smtClean="0"/>
              <a:t>(Bonnar et al 2002)</a:t>
            </a:r>
            <a:endParaRPr lang="en-US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1952"/>
            <a:ext cx="2011680" cy="199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25" y="76200"/>
            <a:ext cx="9134475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Diagnosticity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6219"/>
            <a:ext cx="3428999" cy="66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haidon.com/resource/estes-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5" y="306372"/>
            <a:ext cx="4742365" cy="47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ccessaddison.andover.edu/media/images/Object_Images/PermanentCollection_Images/A_Painting/2000s/2009.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75" y="304800"/>
            <a:ext cx="3886200" cy="4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8175" y="5095788"/>
            <a:ext cx="2579875" cy="769441"/>
          </a:xfrm>
          <a:prstGeom prst="rect">
            <a:avLst/>
          </a:prstGeom>
          <a:solidFill>
            <a:schemeClr val="bg1">
              <a:lumMod val="50000"/>
              <a:lumOff val="50000"/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Richard Estes</a:t>
            </a:r>
          </a:p>
          <a:p>
            <a:r>
              <a:rPr lang="en-US" sz="1400" i="1" dirty="0" smtClean="0"/>
              <a:t>Williamsburg Bridge </a:t>
            </a:r>
            <a:r>
              <a:rPr lang="en-US" sz="1400" dirty="0" smtClean="0"/>
              <a:t>(1995)</a:t>
            </a:r>
            <a:endParaRPr lang="en-US" sz="1400" i="1" dirty="0" smtClean="0"/>
          </a:p>
          <a:p>
            <a:r>
              <a:rPr lang="en-US" sz="1400" dirty="0" smtClean="0"/>
              <a:t>Rodin Museum, Paris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8500" y="5098145"/>
            <a:ext cx="2096900" cy="1200329"/>
          </a:xfrm>
          <a:prstGeom prst="rect">
            <a:avLst/>
          </a:prstGeom>
          <a:solidFill>
            <a:schemeClr val="bg1">
              <a:lumMod val="50000"/>
              <a:lumOff val="50000"/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Rackstraw Downes</a:t>
            </a:r>
          </a:p>
          <a:p>
            <a:r>
              <a:rPr lang="en-US" sz="1400" i="1" dirty="0" smtClean="0"/>
              <a:t>Henry Hudson Bridge Substructure, A.M.</a:t>
            </a:r>
          </a:p>
          <a:p>
            <a:r>
              <a:rPr lang="en-US" sz="1400" dirty="0" smtClean="0"/>
              <a:t>Addison Gallery of American Art</a:t>
            </a:r>
          </a:p>
        </p:txBody>
      </p:sp>
    </p:spTree>
    <p:extLst>
      <p:ext uri="{BB962C8B-B14F-4D97-AF65-F5344CB8AC3E}">
        <p14:creationId xmlns:p14="http://schemas.microsoft.com/office/powerpoint/2010/main" val="32094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239948"/>
          </a:xfrm>
        </p:spPr>
        <p:txBody>
          <a:bodyPr/>
          <a:lstStyle/>
          <a:p>
            <a:r>
              <a:rPr lang="en-US" sz="2400" b="1" dirty="0" smtClean="0"/>
              <a:t>Digital image analysis tools for arts related disciplines</a:t>
            </a:r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se the power of big data to study the nature of artistic style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ine image statistics to explore the results of classification research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ssumption: categories of art = artistic style = image statistics</a:t>
            </a:r>
          </a:p>
          <a:p>
            <a:pPr lvl="2"/>
            <a:r>
              <a:rPr lang="en-US" sz="1800" dirty="0" smtClean="0">
                <a:latin typeface="Tahoma" pitchFamily="34" charset="0"/>
                <a:cs typeface="Tahoma" pitchFamily="34" charset="0"/>
              </a:rPr>
              <a:t>brushstrokes, textures, contours, palette,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tonal values,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         composition, iconography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525" y="76200"/>
            <a:ext cx="9134475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Interdisciplinary Goals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lumMod val="50000"/>
                    <a:lumOff val="50000"/>
                  </a:scheme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www.phaidon.com/resource/estes-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10" y="3964858"/>
            <a:ext cx="2532565" cy="25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ccessaddison.andover.edu/media/images/Object_Images/PermanentCollection_Images/A_Painting/2000s/2009.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75" y="3960632"/>
            <a:ext cx="2068325" cy="25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van meegeren forg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3629"/>
            <a:ext cx="3505200" cy="25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n1DvzZ-iZke19Iry3BDl7rjrJT-ThZdxlnyvJyv5pn8BQum7KS3sE7xd2mLIHk0jRVDXkDuU_QqUtzdF_zLYVkPUrXDNJijwSWoklc4LY1oausLZ553eYQgcqAEGDfLQ=s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559"/>
            <a:ext cx="8382000" cy="55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24600"/>
            <a:ext cx="8036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Lev Manovich (2010). Style Space: How to compare image sets and follow their evolution. </a:t>
            </a:r>
          </a:p>
          <a:p>
            <a:r>
              <a:rPr lang="en-US" sz="1200" dirty="0" smtClean="0"/>
              <a:t>Published </a:t>
            </a:r>
            <a:r>
              <a:rPr lang="en-US" sz="1200" dirty="0"/>
              <a:t>on </a:t>
            </a:r>
            <a:r>
              <a:rPr lang="en-US" sz="1200" dirty="0" smtClean="0"/>
              <a:t>softwarestudies.com</a:t>
            </a:r>
            <a:r>
              <a:rPr lang="en-US" sz="1200" b="1" dirty="0"/>
              <a:t>, retrieved May 19, 2017: </a:t>
            </a:r>
            <a:r>
              <a:rPr lang="en-US" sz="1200" b="1" dirty="0">
                <a:hlinkClick r:id="rId3"/>
              </a:rPr>
              <a:t>http://</a:t>
            </a:r>
            <a:r>
              <a:rPr lang="en-US" sz="1200" b="1" dirty="0" smtClean="0">
                <a:hlinkClick r:id="rId3"/>
              </a:rPr>
              <a:t>manovich.net/index.php/projects/style-space</a:t>
            </a:r>
            <a:endParaRPr lang="en-US" sz="1200" b="1" dirty="0" smtClean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473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95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Left: 580 van Gogh paintings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Right: 580 Gauguin paintings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X </a:t>
            </a:r>
            <a:r>
              <a:rPr lang="en-US" dirty="0">
                <a:latin typeface="Arial Black" panose="020B0A04020102020204" pitchFamily="34" charset="0"/>
              </a:rPr>
              <a:t>= brightness (median)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Y = saturation (median)</a:t>
            </a:r>
            <a:endParaRPr lang="en-US" b="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65509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3"/>
              </a:rPr>
              <a:t>https://www.flickr.com/photos/culturevis/6063737678/in/album-72157627389144448</a:t>
            </a:r>
            <a:r>
              <a:rPr lang="en-US" sz="900" dirty="0" smtClean="0">
                <a:hlinkClick r:id="rId3"/>
              </a:rPr>
              <a:t>/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8408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953000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Left: 580 van Gogh paintings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Right: 580 Gauguin paintings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X </a:t>
            </a:r>
            <a:r>
              <a:rPr lang="en-US" dirty="0">
                <a:latin typeface="Arial Black" panose="020B0A04020102020204" pitchFamily="34" charset="0"/>
              </a:rPr>
              <a:t>= saturation (standard deviation)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Y = hue (standard deviation)</a:t>
            </a:r>
            <a:endParaRPr lang="en-US" b="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65509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3"/>
              </a:rPr>
              <a:t>https://www.flickr.com/photos/culturevis/6063189299/in/album-72157627389144448</a:t>
            </a:r>
            <a:r>
              <a:rPr lang="en-US" sz="900" dirty="0" smtClean="0">
                <a:hlinkClick r:id="rId3"/>
              </a:rPr>
              <a:t>/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6317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1910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630 </a:t>
            </a:r>
            <a:r>
              <a:rPr lang="en-US" dirty="0">
                <a:latin typeface="Arial Black" panose="020B0A04020102020204" pitchFamily="34" charset="0"/>
              </a:rPr>
              <a:t>paintings 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X-axis </a:t>
            </a:r>
            <a:r>
              <a:rPr lang="en-US" dirty="0">
                <a:latin typeface="Arial Black" panose="020B0A04020102020204" pitchFamily="34" charset="0"/>
              </a:rPr>
              <a:t>= median brightness.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Y-axis = median hue.</a:t>
            </a:r>
            <a:endParaRPr lang="en-US" b="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96"/>
            <a:ext cx="9144000" cy="3626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6548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https://www.flickr.com/photos/culturevis/6915522520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8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392348"/>
          </a:xfrm>
        </p:spPr>
        <p:txBody>
          <a:bodyPr/>
          <a:lstStyle/>
          <a:p>
            <a:r>
              <a:rPr lang="en-US" sz="2400" b="1" dirty="0" smtClean="0"/>
              <a:t>Computational literacy &amp; STEAM</a:t>
            </a:r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se familiar analyses of familiar objects to introduce students in the humanities to STEM related concepts.</a:t>
            </a:r>
          </a:p>
          <a:p>
            <a:pPr lvl="2"/>
            <a:r>
              <a:rPr lang="en-US" sz="1800" i="1" dirty="0"/>
              <a:t>e</a:t>
            </a:r>
            <a:r>
              <a:rPr lang="en-US" sz="1800" i="1" dirty="0" smtClean="0"/>
              <a:t>ntropy</a:t>
            </a:r>
            <a:r>
              <a:rPr lang="en-US" sz="1800" dirty="0" smtClean="0"/>
              <a:t>, </a:t>
            </a:r>
            <a:r>
              <a:rPr lang="en-US" sz="1800" i="1" dirty="0" smtClean="0"/>
              <a:t>standard deviation</a:t>
            </a:r>
            <a:r>
              <a:rPr lang="en-US" sz="1800" dirty="0" smtClean="0"/>
              <a:t>, </a:t>
            </a:r>
          </a:p>
          <a:p>
            <a:pPr lvl="2"/>
            <a:r>
              <a:rPr lang="en-US" sz="1800" i="1" dirty="0"/>
              <a:t>t</a:t>
            </a:r>
            <a:r>
              <a:rPr lang="en-US" sz="1800" i="1" dirty="0" smtClean="0"/>
              <a:t>he structure of digital images</a:t>
            </a:r>
            <a:r>
              <a:rPr lang="en-US" sz="1800" dirty="0" smtClean="0"/>
              <a:t>, </a:t>
            </a:r>
            <a:r>
              <a:rPr lang="en-US" sz="1800" i="1" dirty="0" smtClean="0"/>
              <a:t>color reproduction in digital images</a:t>
            </a:r>
          </a:p>
          <a:p>
            <a:pPr lvl="2"/>
            <a:r>
              <a:rPr lang="en-US" sz="1800" i="1" dirty="0" smtClean="0"/>
              <a:t>some understanding of the elements of programming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" y="76200"/>
            <a:ext cx="9134475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Interdisciplinary Goals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lumMod val="50000"/>
                    <a:lumOff val="50000"/>
                  </a:scheme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1" descr="http://upload.wikimedia.org/wikipedia/commons/thumb/8/83/RGB_Cube_Show_lowgamma_cutout_b.png/300px-RGB_Cube_Show_lowgamma_cutout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05150"/>
            <a:ext cx="17526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766950"/>
            <a:ext cx="1619728" cy="652650"/>
          </a:xfrm>
          <a:prstGeom prst="rect">
            <a:avLst/>
          </a:prstGeom>
        </p:spPr>
      </p:pic>
      <p:pic>
        <p:nvPicPr>
          <p:cNvPr id="11266" name="Picture 2" descr="https://lh4.googleusercontent.com/QJZfEg_3QWGbne3IxibH6DypV3XAcgi2JpXou-Znlkzv2-wPBaUSyEjiVLVvzLCqftZ7OoAnqUxSt-8EJp0ujFOhkslqAqH4Xk49F7ZjoXg8HwkyIrRTrSz0emmiSb-ba5oT3uEr9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29" y="4473030"/>
            <a:ext cx="2658071" cy="22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429000"/>
            <a:ext cx="536170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1344"/>
            <a:ext cx="8229600" cy="53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777777"/>
        </a:dk1>
        <a:lt1>
          <a:srgbClr val="FFFFFF"/>
        </a:lt1>
        <a:dk2>
          <a:srgbClr val="B2B2B2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5D5D5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777777"/>
        </a:dk1>
        <a:lt1>
          <a:srgbClr val="FFFFFF"/>
        </a:lt1>
        <a:dk2>
          <a:srgbClr val="9696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9C9C9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969696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C9C9C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17294</TotalTime>
  <Words>452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Tahoma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Bonesteel Canoe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P. Seeley</dc:creator>
  <cp:lastModifiedBy>William P. Seeley</cp:lastModifiedBy>
  <cp:revision>1658</cp:revision>
  <cp:lastPrinted>2014-04-08T18:21:22Z</cp:lastPrinted>
  <dcterms:created xsi:type="dcterms:W3CDTF">2003-11-13T01:38:24Z</dcterms:created>
  <dcterms:modified xsi:type="dcterms:W3CDTF">2017-05-20T12:32:43Z</dcterms:modified>
</cp:coreProperties>
</file>