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3"/>
  </p:notesMasterIdLst>
  <p:handoutMasterIdLst>
    <p:handoutMasterId r:id="rId44"/>
  </p:handoutMasterIdLst>
  <p:sldIdLst>
    <p:sldId id="530" r:id="rId2"/>
    <p:sldId id="532" r:id="rId3"/>
    <p:sldId id="531" r:id="rId4"/>
    <p:sldId id="423" r:id="rId5"/>
    <p:sldId id="361" r:id="rId6"/>
    <p:sldId id="456" r:id="rId7"/>
    <p:sldId id="529" r:id="rId8"/>
    <p:sldId id="457" r:id="rId9"/>
    <p:sldId id="521" r:id="rId10"/>
    <p:sldId id="523" r:id="rId11"/>
    <p:sldId id="524" r:id="rId12"/>
    <p:sldId id="460" r:id="rId13"/>
    <p:sldId id="461" r:id="rId14"/>
    <p:sldId id="463" r:id="rId15"/>
    <p:sldId id="367" r:id="rId16"/>
    <p:sldId id="527" r:id="rId17"/>
    <p:sldId id="528" r:id="rId18"/>
    <p:sldId id="369" r:id="rId19"/>
    <p:sldId id="515" r:id="rId20"/>
    <p:sldId id="510" r:id="rId21"/>
    <p:sldId id="511" r:id="rId22"/>
    <p:sldId id="512" r:id="rId23"/>
    <p:sldId id="513" r:id="rId24"/>
    <p:sldId id="514" r:id="rId25"/>
    <p:sldId id="516" r:id="rId26"/>
    <p:sldId id="389" r:id="rId27"/>
    <p:sldId id="467" r:id="rId28"/>
    <p:sldId id="464" r:id="rId29"/>
    <p:sldId id="346" r:id="rId30"/>
    <p:sldId id="509" r:id="rId31"/>
    <p:sldId id="465" r:id="rId32"/>
    <p:sldId id="459" r:id="rId33"/>
    <p:sldId id="466" r:id="rId34"/>
    <p:sldId id="525" r:id="rId35"/>
    <p:sldId id="526" r:id="rId36"/>
    <p:sldId id="478" r:id="rId37"/>
    <p:sldId id="476" r:id="rId38"/>
    <p:sldId id="480" r:id="rId39"/>
    <p:sldId id="519" r:id="rId40"/>
    <p:sldId id="486" r:id="rId41"/>
    <p:sldId id="472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4C08C"/>
    <a:srgbClr val="AF8B66"/>
    <a:srgbClr val="285287"/>
    <a:srgbClr val="99DB15"/>
    <a:srgbClr val="D9F2FE"/>
    <a:srgbClr val="CFE8F2"/>
    <a:srgbClr val="1100A5"/>
    <a:srgbClr val="A1DDEA"/>
    <a:srgbClr val="3A8B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16" autoAdjust="0"/>
    <p:restoredTop sz="94091" autoAdjust="0"/>
  </p:normalViewPr>
  <p:slideViewPr>
    <p:cSldViewPr snapToGrid="0" snapToObjects="1">
      <p:cViewPr>
        <p:scale>
          <a:sx n="100" d="100"/>
          <a:sy n="100" d="100"/>
        </p:scale>
        <p:origin x="-864" y="-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96EBF-CCBD-4D41-9258-6CAF349C3EBC}" type="datetimeFigureOut">
              <a:rPr lang="en-US" smtClean="0"/>
              <a:t>5/19/17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F3152-5DE8-FB42-B1B0-2735FD9D9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312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9FEDF-B045-6D49-ADFC-486A98963EB2}" type="datetimeFigureOut">
              <a:rPr lang="en-US" smtClean="0"/>
              <a:t>5/19/17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F76BF8-756A-0F49-9D78-5B3882037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95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Book Antiqu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Variant</a:t>
            </a:r>
            <a:r>
              <a:rPr lang="en-US" baseline="0" dirty="0" smtClean="0"/>
              <a:t> calling in Wings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50A17-7D68-6748-AB9E-86E1058E6E3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50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BB2CD4-D7FF-C544-92C8-B1DED14E78AB}" type="datetime1">
              <a:rPr lang="en-US" smtClean="0"/>
              <a:t>5/19/17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D45D65-5167-A34B-BEDC-88ACB852CD73}" type="datetime1">
              <a:rPr lang="en-US" smtClean="0"/>
              <a:t>5/19/17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994131-5635-D84A-B491-FF74B663FB9C}" type="datetime1">
              <a:rPr lang="en-US" smtClean="0"/>
              <a:t>5/19/17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99BBDF-F178-C54A-8544-2A6758E41F2A}" type="datetime1">
              <a:rPr lang="en-US" smtClean="0"/>
              <a:t>5/19/17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111107-B7F0-1741-848E-441168F800DC}" type="datetime1">
              <a:rPr lang="en-US" smtClean="0"/>
              <a:t>5/19/17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A253FE-90DF-F74A-B4B1-365A1BA97E5B}" type="datetime1">
              <a:rPr lang="en-US" smtClean="0"/>
              <a:t>5/19/17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00F63B-932E-594B-BA08-C25C977B77DC}" type="datetime1">
              <a:rPr lang="en-US" smtClean="0"/>
              <a:t>5/19/17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477E6F-54B8-8F40-9163-B3B7B346B1AD}" type="datetime1">
              <a:rPr lang="en-US" smtClean="0"/>
              <a:t>5/19/17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932F4C-8AF4-8343-8F22-8857D4C6793B}" type="datetime1">
              <a:rPr lang="en-US" smtClean="0"/>
              <a:t>5/19/17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C02E8B3-3E76-7E43-8FBA-C787A40E8441}" type="datetime1">
              <a:rPr lang="en-US" smtClean="0"/>
              <a:t>5/19/17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6274E72-2219-584D-AABC-51464B8DE20B}" type="datetime1">
              <a:rPr lang="en-US" smtClean="0"/>
              <a:t>5/19/17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F9F82A-D642-3D46-BE33-07719F9D4723}" type="datetime1">
              <a:rPr lang="en-US" smtClean="0"/>
              <a:t>5/19/17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A7F429-BD29-AC4D-96F5-60884659E3B4}" type="datetime1">
              <a:rPr lang="en-US" smtClean="0"/>
              <a:t>5/19/17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2D4689-67B9-A042-897B-82DD8692500C}" type="datetime1">
              <a:rPr lang="en-US" smtClean="0"/>
              <a:t>5/19/17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B3BD079-45E7-1844-8191-19D76F99593C}" type="datetime1">
              <a:rPr lang="en-US" smtClean="0"/>
              <a:t>5/19/17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  <a:p>
            <a:pPr lvl="4"/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F4B2BB-1FDB-3C4E-B19C-523EDABFC13F}" type="datetime1">
              <a:rPr lang="en-US" smtClean="0"/>
              <a:t>5/19/17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95265" y="655584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charset="2"/>
        <a:buChar char="u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charset="2"/>
        <a:buChar char="u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charset="2"/>
        <a:buChar char="u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charset="2"/>
        <a:buChar char="u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charset="2"/>
        <a:buChar char="u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charset="2"/>
        <a:buChar char="u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charset="2"/>
        <a:buChar char="u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charset="2"/>
        <a:buChar char="u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charset="2"/>
        <a:buChar char="u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png"/><Relationship Id="rId3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3" Type="http://schemas.openxmlformats.org/officeDocument/2006/relationships/image" Target="../media/image52.png"/><Relationship Id="rId14" Type="http://schemas.openxmlformats.org/officeDocument/2006/relationships/image" Target="../media/image53.png"/><Relationship Id="rId15" Type="http://schemas.openxmlformats.org/officeDocument/2006/relationships/image" Target="../media/image54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3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3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64.png"/><Relationship Id="rId5" Type="http://schemas.openxmlformats.org/officeDocument/2006/relationships/image" Target="../media/image53.png"/><Relationship Id="rId6" Type="http://schemas.openxmlformats.org/officeDocument/2006/relationships/image" Target="../media/image65.png"/><Relationship Id="rId7" Type="http://schemas.openxmlformats.org/officeDocument/2006/relationships/image" Target="../media/image62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6.png"/><Relationship Id="rId11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3" Type="http://schemas.openxmlformats.org/officeDocument/2006/relationships/image" Target="../media/image52.png"/><Relationship Id="rId14" Type="http://schemas.openxmlformats.org/officeDocument/2006/relationships/image" Target="../media/image53.png"/><Relationship Id="rId15" Type="http://schemas.openxmlformats.org/officeDocument/2006/relationships/image" Target="../media/image54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png"/><Relationship Id="rId1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8.png"/><Relationship Id="rId12" Type="http://schemas.openxmlformats.org/officeDocument/2006/relationships/image" Target="../media/image79.png"/><Relationship Id="rId13" Type="http://schemas.openxmlformats.org/officeDocument/2006/relationships/image" Target="../media/image80.png"/><Relationship Id="rId14" Type="http://schemas.openxmlformats.org/officeDocument/2006/relationships/image" Target="../media/image81.png"/><Relationship Id="rId15" Type="http://schemas.openxmlformats.org/officeDocument/2006/relationships/image" Target="../media/image82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0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png"/><Relationship Id="rId3" Type="http://schemas.openxmlformats.org/officeDocument/2006/relationships/image" Target="../media/image20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Relationship Id="rId3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Relationship Id="rId3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Relationship Id="rId3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png"/><Relationship Id="rId3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Relationship Id="rId3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3700" y="1295400"/>
            <a:ext cx="8228013" cy="1927225"/>
          </a:xfrm>
          <a:noFill/>
        </p:spPr>
        <p:txBody>
          <a:bodyPr/>
          <a:lstStyle/>
          <a:p>
            <a:pPr algn="ctr">
              <a:lnSpc>
                <a:spcPct val="110000"/>
              </a:lnSpc>
            </a:pPr>
            <a:r>
              <a:rPr lang="en-US" sz="3600" b="1" dirty="0" smtClean="0">
                <a:solidFill>
                  <a:srgbClr val="F2F2F2"/>
                </a:solidFill>
                <a:ea typeface="ＭＳ Ｐゴシック" charset="0"/>
                <a:cs typeface="ＭＳ Ｐゴシック" charset="0"/>
              </a:rPr>
              <a:t>An Introduction to Workflows</a:t>
            </a:r>
            <a:br>
              <a:rPr lang="en-US" sz="3600" b="1" dirty="0" smtClean="0">
                <a:solidFill>
                  <a:srgbClr val="F2F2F2"/>
                </a:solidFill>
                <a:ea typeface="ＭＳ Ｐゴシック" charset="0"/>
                <a:cs typeface="ＭＳ Ｐゴシック" charset="0"/>
              </a:rPr>
            </a:br>
            <a:r>
              <a:rPr lang="en-US" sz="3600" b="1" dirty="0" smtClean="0">
                <a:solidFill>
                  <a:srgbClr val="F2F2F2"/>
                </a:solidFill>
                <a:ea typeface="ＭＳ Ｐゴシック" charset="0"/>
                <a:cs typeface="ＭＳ Ｐゴシック" charset="0"/>
              </a:rPr>
              <a:t>and WINGS</a:t>
            </a:r>
            <a:endParaRPr lang="en-US" sz="5400" b="1" dirty="0">
              <a:solidFill>
                <a:srgbClr val="F2F2F2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409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6095" y="-25400"/>
            <a:ext cx="11280095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8" descr=" ISI-logo-CRIS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1600"/>
            <a:ext cx="12446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11"/>
          <p:cNvSpPr txBox="1">
            <a:spLocks noChangeArrowheads="1"/>
          </p:cNvSpPr>
          <p:nvPr/>
        </p:nvSpPr>
        <p:spPr bwMode="auto">
          <a:xfrm>
            <a:off x="2592866" y="3581400"/>
            <a:ext cx="4009068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2F2F2"/>
                </a:solidFill>
                <a:latin typeface="+mj-lt"/>
              </a:rPr>
              <a:t>Yolanda Gil</a:t>
            </a:r>
          </a:p>
          <a:p>
            <a:pPr algn="ctr" eaLnBrk="1" hangingPunct="1"/>
            <a:endParaRPr lang="en-US" sz="1800" b="0" dirty="0">
              <a:solidFill>
                <a:srgbClr val="F2F2F2"/>
              </a:solidFill>
              <a:latin typeface="+mj-lt"/>
            </a:endParaRPr>
          </a:p>
          <a:p>
            <a:pPr algn="ctr" eaLnBrk="1" hangingPunct="1"/>
            <a:r>
              <a:rPr lang="en-US" sz="1800" dirty="0">
                <a:solidFill>
                  <a:srgbClr val="F2F2F2"/>
                </a:solidFill>
                <a:latin typeface="+mj-lt"/>
              </a:rPr>
              <a:t>Information Sciences Institute</a:t>
            </a:r>
          </a:p>
          <a:p>
            <a:pPr algn="ctr" eaLnBrk="1" hangingPunct="1">
              <a:buFont typeface="Monotype Sorts" charset="0"/>
              <a:buNone/>
            </a:pPr>
            <a:r>
              <a:rPr lang="en-US" sz="1800" dirty="0">
                <a:solidFill>
                  <a:srgbClr val="F2F2F2"/>
                </a:solidFill>
                <a:latin typeface="+mj-lt"/>
              </a:rPr>
              <a:t>and Department of Computer Science</a:t>
            </a:r>
          </a:p>
          <a:p>
            <a:pPr algn="ctr" eaLnBrk="1" hangingPunct="1"/>
            <a:r>
              <a:rPr lang="en-US" sz="1800" dirty="0">
                <a:solidFill>
                  <a:srgbClr val="F2F2F2"/>
                </a:solidFill>
                <a:latin typeface="+mj-lt"/>
              </a:rPr>
              <a:t>University of Southern California</a:t>
            </a:r>
          </a:p>
          <a:p>
            <a:pPr algn="ctr"/>
            <a:r>
              <a:rPr lang="en-US" sz="1800" b="0" dirty="0">
                <a:solidFill>
                  <a:srgbClr val="F2F2F2"/>
                </a:solidFill>
                <a:latin typeface="+mj-lt"/>
              </a:rPr>
              <a:t>http://</a:t>
            </a:r>
            <a:r>
              <a:rPr lang="en-US" sz="1800" b="0" dirty="0" err="1">
                <a:solidFill>
                  <a:srgbClr val="F2F2F2"/>
                </a:solidFill>
                <a:latin typeface="+mj-lt"/>
              </a:rPr>
              <a:t>www.isi.edu</a:t>
            </a:r>
            <a:r>
              <a:rPr lang="en-US" sz="1800" b="0" dirty="0">
                <a:solidFill>
                  <a:srgbClr val="F2F2F2"/>
                </a:solidFill>
                <a:latin typeface="+mj-lt"/>
              </a:rPr>
              <a:t>/~</a:t>
            </a:r>
            <a:r>
              <a:rPr lang="en-US" sz="1800" b="0" dirty="0" err="1">
                <a:solidFill>
                  <a:srgbClr val="F2F2F2"/>
                </a:solidFill>
                <a:latin typeface="+mj-lt"/>
              </a:rPr>
              <a:t>gil</a:t>
            </a:r>
            <a:r>
              <a:rPr lang="en-US" sz="1800" b="0" dirty="0">
                <a:solidFill>
                  <a:srgbClr val="F2F2F2"/>
                </a:solidFill>
                <a:latin typeface="+mj-lt"/>
              </a:rPr>
              <a:t> </a:t>
            </a:r>
          </a:p>
          <a:p>
            <a:pPr algn="ctr" eaLnBrk="1" hangingPunct="1"/>
            <a:r>
              <a:rPr lang="en-US" sz="1800" b="0" dirty="0" smtClean="0">
                <a:solidFill>
                  <a:srgbClr val="F2F2F2"/>
                </a:solidFill>
                <a:latin typeface="+mj-lt"/>
              </a:rPr>
              <a:t>@</a:t>
            </a:r>
            <a:r>
              <a:rPr lang="en-US" sz="1800" b="0" dirty="0" err="1">
                <a:solidFill>
                  <a:srgbClr val="F2F2F2"/>
                </a:solidFill>
                <a:latin typeface="+mj-lt"/>
              </a:rPr>
              <a:t>yolandagil</a:t>
            </a:r>
            <a:endParaRPr lang="en-US" sz="1800" b="0" dirty="0">
              <a:solidFill>
                <a:srgbClr val="F2F2F2"/>
              </a:solidFill>
              <a:latin typeface="+mj-lt"/>
            </a:endParaRPr>
          </a:p>
          <a:p>
            <a:pPr algn="ctr" eaLnBrk="1" hangingPunct="1"/>
            <a:r>
              <a:rPr lang="en-US" sz="1800" b="0" dirty="0" err="1">
                <a:solidFill>
                  <a:srgbClr val="F2F2F2"/>
                </a:solidFill>
                <a:latin typeface="+mj-lt"/>
              </a:rPr>
              <a:t>gil@isi.edu</a:t>
            </a:r>
            <a:endParaRPr lang="en-US" sz="1800" b="0" dirty="0">
              <a:solidFill>
                <a:srgbClr val="F2F2F2"/>
              </a:solidFill>
              <a:latin typeface="+mj-lt"/>
            </a:endParaRPr>
          </a:p>
        </p:txBody>
      </p:sp>
      <p:pic>
        <p:nvPicPr>
          <p:cNvPr id="410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9" y="6032857"/>
            <a:ext cx="754062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6022975"/>
            <a:ext cx="8318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537" y="6165850"/>
            <a:ext cx="7794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75" y="6055082"/>
            <a:ext cx="7794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7" y="6242764"/>
            <a:ext cx="989013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25" y="6163031"/>
            <a:ext cx="771525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207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886"/>
            <a:ext cx="8229600" cy="967380"/>
          </a:xfrm>
        </p:spPr>
        <p:txBody>
          <a:bodyPr/>
          <a:lstStyle/>
          <a:p>
            <a:r>
              <a:rPr lang="en-US" dirty="0" smtClean="0">
                <a:solidFill>
                  <a:srgbClr val="F2F2F2"/>
                </a:solidFill>
              </a:rPr>
              <a:t>Segmentation</a:t>
            </a:r>
            <a:endParaRPr lang="en-US" dirty="0">
              <a:solidFill>
                <a:srgbClr val="F2F2F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53061" y="3035522"/>
            <a:ext cx="4565564" cy="3320989"/>
          </a:xfrm>
        </p:spPr>
        <p:txBody>
          <a:bodyPr>
            <a:noAutofit/>
          </a:bodyPr>
          <a:lstStyle/>
          <a:p>
            <a:r>
              <a:rPr lang="en-US" sz="3200" dirty="0" smtClean="0"/>
              <a:t>Dividing an image into regions</a:t>
            </a:r>
          </a:p>
          <a:p>
            <a:pPr lvl="1"/>
            <a:r>
              <a:rPr lang="en-US" sz="3200" dirty="0" smtClean="0"/>
              <a:t>Each region contains “similar” pixels</a:t>
            </a:r>
          </a:p>
          <a:p>
            <a:r>
              <a:rPr lang="en-US" sz="3200" dirty="0" smtClean="0"/>
              <a:t>Useful for detecting objects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35" y="1329048"/>
            <a:ext cx="3490331" cy="5027464"/>
          </a:xfrm>
          <a:prstGeom prst="rect">
            <a:avLst/>
          </a:prstGeom>
        </p:spPr>
      </p:pic>
      <p:sp>
        <p:nvSpPr>
          <p:cNvPr id="7" name="Shape 302"/>
          <p:cNvSpPr txBox="1"/>
          <p:nvPr/>
        </p:nvSpPr>
        <p:spPr>
          <a:xfrm>
            <a:off x="-1" y="6555844"/>
            <a:ext cx="7723699" cy="3021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200" dirty="0" smtClean="0">
                <a:solidFill>
                  <a:schemeClr val="bg1">
                    <a:lumMod val="50000"/>
                  </a:schemeClr>
                </a:solidFill>
              </a:rPr>
              <a:t>http</a:t>
            </a:r>
            <a:r>
              <a:rPr lang="en" sz="1200" dirty="0">
                <a:solidFill>
                  <a:schemeClr val="bg1">
                    <a:lumMod val="50000"/>
                  </a:schemeClr>
                </a:solidFill>
              </a:rPr>
              <a:t>://docs.opencv.org/master/d3/db4/tutorial_py_watershed.html</a:t>
            </a:r>
          </a:p>
        </p:txBody>
      </p:sp>
      <p:pic>
        <p:nvPicPr>
          <p:cNvPr id="11" name="Shape 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9395" y="1106588"/>
            <a:ext cx="1231770" cy="1742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2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1928" y="1106588"/>
            <a:ext cx="1231770" cy="17421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533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Edge Detection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793088"/>
            <a:ext cx="3835400" cy="45569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0582"/>
          <a:stretch/>
        </p:blipFill>
        <p:spPr>
          <a:xfrm>
            <a:off x="4927599" y="4469555"/>
            <a:ext cx="3056465" cy="20533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49897"/>
          <a:stretch/>
        </p:blipFill>
        <p:spPr>
          <a:xfrm>
            <a:off x="4927599" y="1650556"/>
            <a:ext cx="3098800" cy="2053387"/>
          </a:xfrm>
          <a:prstGeom prst="rect">
            <a:avLst/>
          </a:prstGeom>
        </p:spPr>
      </p:pic>
      <p:sp>
        <p:nvSpPr>
          <p:cNvPr id="9" name="Shape 302"/>
          <p:cNvSpPr txBox="1"/>
          <p:nvPr/>
        </p:nvSpPr>
        <p:spPr>
          <a:xfrm>
            <a:off x="-1" y="6522942"/>
            <a:ext cx="7723699" cy="37315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200" dirty="0" smtClean="0">
                <a:solidFill>
                  <a:schemeClr val="bg1">
                    <a:lumMod val="50000"/>
                  </a:schemeClr>
                </a:solidFill>
              </a:rPr>
              <a:t>https://en.wikipedia.org/wiki/Edge_detection#/media/File:%C3%84%C3%A4retuvastuse_n%C3%A4ide.png</a:t>
            </a:r>
          </a:p>
        </p:txBody>
      </p:sp>
    </p:spTree>
    <p:extLst>
      <p:ext uri="{BB962C8B-B14F-4D97-AF65-F5344CB8AC3E}">
        <p14:creationId xmlns:p14="http://schemas.microsoft.com/office/powerpoint/2010/main" val="1489706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Composing Functions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932717" y="3374483"/>
            <a:ext cx="1039812" cy="446087"/>
          </a:xfrm>
          <a:prstGeom prst="rect">
            <a:avLst/>
          </a:prstGeom>
          <a:solidFill>
            <a:srgbClr val="FFCC66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rgbClr val="000000"/>
                </a:solidFill>
              </a:rPr>
              <a:t>CompA</a:t>
            </a:r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5845623" y="4358980"/>
            <a:ext cx="638175" cy="284162"/>
          </a:xfrm>
          <a:prstGeom prst="ellipse">
            <a:avLst/>
          </a:prstGeom>
          <a:solidFill>
            <a:srgbClr val="3366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578396" y="5003505"/>
            <a:ext cx="1038225" cy="446087"/>
          </a:xfrm>
          <a:prstGeom prst="rect">
            <a:avLst/>
          </a:prstGeom>
          <a:solidFill>
            <a:srgbClr val="FFCC66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rgbClr val="000000"/>
                </a:solidFill>
              </a:rPr>
              <a:t>CompB</a:t>
            </a:r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5775777" y="5762330"/>
            <a:ext cx="638175" cy="282575"/>
          </a:xfrm>
          <a:prstGeom prst="ellipse">
            <a:avLst/>
          </a:prstGeom>
          <a:solidFill>
            <a:srgbClr val="3366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solidFill>
                <a:srgbClr val="000000"/>
              </a:solidFill>
            </a:endParaRPr>
          </a:p>
        </p:txBody>
      </p:sp>
      <p:cxnSp>
        <p:nvCxnSpPr>
          <p:cNvPr id="9" name="Straight Arrow Connector 12"/>
          <p:cNvCxnSpPr>
            <a:cxnSpLocks noChangeShapeType="1"/>
            <a:stCxn id="6" idx="4"/>
            <a:endCxn id="7" idx="0"/>
          </p:cNvCxnSpPr>
          <p:nvPr/>
        </p:nvCxnSpPr>
        <p:spPr bwMode="auto">
          <a:xfrm flipH="1">
            <a:off x="6097509" y="4643142"/>
            <a:ext cx="67202" cy="360363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14"/>
          <p:cNvCxnSpPr>
            <a:cxnSpLocks noChangeShapeType="1"/>
          </p:cNvCxnSpPr>
          <p:nvPr/>
        </p:nvCxnSpPr>
        <p:spPr bwMode="auto">
          <a:xfrm rot="16200000" flipH="1">
            <a:off x="5890077" y="5557542"/>
            <a:ext cx="361950" cy="6667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Oval 15"/>
          <p:cNvSpPr>
            <a:spLocks noChangeArrowheads="1"/>
          </p:cNvSpPr>
          <p:nvPr/>
        </p:nvSpPr>
        <p:spPr bwMode="auto">
          <a:xfrm>
            <a:off x="6120042" y="2745833"/>
            <a:ext cx="639762" cy="284162"/>
          </a:xfrm>
          <a:prstGeom prst="ellipse">
            <a:avLst/>
          </a:prstGeom>
          <a:solidFill>
            <a:srgbClr val="3366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solidFill>
                <a:srgbClr val="000000"/>
              </a:solidFill>
            </a:endParaRPr>
          </a:p>
        </p:txBody>
      </p:sp>
      <p:cxnSp>
        <p:nvCxnSpPr>
          <p:cNvPr id="12" name="Straight Arrow Connector 16"/>
          <p:cNvCxnSpPr>
            <a:cxnSpLocks noChangeShapeType="1"/>
            <a:stCxn id="11" idx="4"/>
          </p:cNvCxnSpPr>
          <p:nvPr/>
        </p:nvCxnSpPr>
        <p:spPr bwMode="auto">
          <a:xfrm rot="16200000" flipH="1">
            <a:off x="6293079" y="3176045"/>
            <a:ext cx="360363" cy="68263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5867629" y="4265070"/>
            <a:ext cx="639763" cy="282575"/>
          </a:xfrm>
          <a:prstGeom prst="ellipse">
            <a:avLst/>
          </a:prstGeom>
          <a:solidFill>
            <a:srgbClr val="3366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solidFill>
                <a:srgbClr val="000000"/>
              </a:solidFill>
            </a:endParaRPr>
          </a:p>
        </p:txBody>
      </p:sp>
      <p:cxnSp>
        <p:nvCxnSpPr>
          <p:cNvPr id="14" name="Straight Arrow Connector 18"/>
          <p:cNvCxnSpPr>
            <a:cxnSpLocks noChangeShapeType="1"/>
            <a:stCxn id="5" idx="2"/>
          </p:cNvCxnSpPr>
          <p:nvPr/>
        </p:nvCxnSpPr>
        <p:spPr bwMode="auto">
          <a:xfrm rot="5400000">
            <a:off x="6089085" y="3930902"/>
            <a:ext cx="474663" cy="254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7028314" y="5097713"/>
            <a:ext cx="1038225" cy="446088"/>
          </a:xfrm>
          <a:prstGeom prst="rect">
            <a:avLst/>
          </a:prstGeom>
          <a:solidFill>
            <a:srgbClr val="FFCC66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r>
              <a:rPr lang="en-US" sz="1800" dirty="0" err="1" smtClean="0">
                <a:solidFill>
                  <a:srgbClr val="000000"/>
                </a:solidFill>
              </a:rPr>
              <a:t>CompB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6" name="Oval 20"/>
          <p:cNvSpPr>
            <a:spLocks noChangeArrowheads="1"/>
          </p:cNvSpPr>
          <p:nvPr/>
        </p:nvSpPr>
        <p:spPr bwMode="auto">
          <a:xfrm>
            <a:off x="7010855" y="4469063"/>
            <a:ext cx="639763" cy="284163"/>
          </a:xfrm>
          <a:prstGeom prst="ellipse">
            <a:avLst/>
          </a:prstGeom>
          <a:solidFill>
            <a:srgbClr val="3366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solidFill>
                <a:srgbClr val="000000"/>
              </a:solidFill>
            </a:endParaRPr>
          </a:p>
        </p:txBody>
      </p:sp>
      <p:cxnSp>
        <p:nvCxnSpPr>
          <p:cNvPr id="17" name="Straight Arrow Connector 21"/>
          <p:cNvCxnSpPr>
            <a:cxnSpLocks noChangeShapeType="1"/>
            <a:stCxn id="16" idx="4"/>
          </p:cNvCxnSpPr>
          <p:nvPr/>
        </p:nvCxnSpPr>
        <p:spPr bwMode="auto">
          <a:xfrm rot="16200000" flipH="1">
            <a:off x="7185481" y="4899275"/>
            <a:ext cx="360362" cy="68263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Oval 22"/>
          <p:cNvSpPr>
            <a:spLocks noChangeArrowheads="1"/>
          </p:cNvSpPr>
          <p:nvPr/>
        </p:nvSpPr>
        <p:spPr bwMode="auto">
          <a:xfrm>
            <a:off x="7326234" y="5891463"/>
            <a:ext cx="639763" cy="284163"/>
          </a:xfrm>
          <a:prstGeom prst="ellipse">
            <a:avLst/>
          </a:prstGeom>
          <a:solidFill>
            <a:srgbClr val="3366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solidFill>
                <a:srgbClr val="000000"/>
              </a:solidFill>
            </a:endParaRPr>
          </a:p>
        </p:txBody>
      </p:sp>
      <p:cxnSp>
        <p:nvCxnSpPr>
          <p:cNvPr id="19" name="Straight Arrow Connector 23"/>
          <p:cNvCxnSpPr>
            <a:cxnSpLocks noChangeShapeType="1"/>
          </p:cNvCxnSpPr>
          <p:nvPr/>
        </p:nvCxnSpPr>
        <p:spPr bwMode="auto">
          <a:xfrm rot="16200000" flipH="1">
            <a:off x="7443709" y="5707313"/>
            <a:ext cx="360363" cy="68263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Oval 29"/>
          <p:cNvSpPr>
            <a:spLocks noChangeArrowheads="1"/>
          </p:cNvSpPr>
          <p:nvPr/>
        </p:nvSpPr>
        <p:spPr bwMode="auto">
          <a:xfrm>
            <a:off x="6982054" y="4320633"/>
            <a:ext cx="639763" cy="284162"/>
          </a:xfrm>
          <a:prstGeom prst="ellipse">
            <a:avLst/>
          </a:prstGeom>
          <a:solidFill>
            <a:srgbClr val="3366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solidFill>
                <a:srgbClr val="000000"/>
              </a:solidFill>
            </a:endParaRPr>
          </a:p>
        </p:txBody>
      </p:sp>
      <p:cxnSp>
        <p:nvCxnSpPr>
          <p:cNvPr id="21" name="Straight Arrow Connector 30"/>
          <p:cNvCxnSpPr>
            <a:cxnSpLocks noChangeShapeType="1"/>
            <a:stCxn id="5" idx="2"/>
          </p:cNvCxnSpPr>
          <p:nvPr/>
        </p:nvCxnSpPr>
        <p:spPr bwMode="auto">
          <a:xfrm rot="16200000" flipH="1">
            <a:off x="6618517" y="3655470"/>
            <a:ext cx="530225" cy="8604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Oval 8"/>
          <p:cNvSpPr>
            <a:spLocks noChangeArrowheads="1"/>
          </p:cNvSpPr>
          <p:nvPr/>
        </p:nvSpPr>
        <p:spPr bwMode="auto">
          <a:xfrm>
            <a:off x="2792625" y="3260183"/>
            <a:ext cx="638175" cy="284162"/>
          </a:xfrm>
          <a:prstGeom prst="ellipse">
            <a:avLst/>
          </a:prstGeom>
          <a:solidFill>
            <a:srgbClr val="3366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2660862" y="3904708"/>
            <a:ext cx="1038225" cy="446087"/>
          </a:xfrm>
          <a:prstGeom prst="rect">
            <a:avLst/>
          </a:prstGeom>
          <a:solidFill>
            <a:srgbClr val="FFCC66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rgbClr val="000000"/>
                </a:solidFill>
              </a:rPr>
              <a:t>CompB</a:t>
            </a:r>
          </a:p>
        </p:txBody>
      </p:sp>
      <p:sp>
        <p:nvSpPr>
          <p:cNvPr id="27" name="Oval 10"/>
          <p:cNvSpPr>
            <a:spLocks noChangeArrowheads="1"/>
          </p:cNvSpPr>
          <p:nvPr/>
        </p:nvSpPr>
        <p:spPr bwMode="auto">
          <a:xfrm>
            <a:off x="2925975" y="4663533"/>
            <a:ext cx="638175" cy="282575"/>
          </a:xfrm>
          <a:prstGeom prst="ellipse">
            <a:avLst/>
          </a:prstGeom>
          <a:solidFill>
            <a:srgbClr val="3366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solidFill>
                <a:srgbClr val="000000"/>
              </a:solidFill>
            </a:endParaRPr>
          </a:p>
        </p:txBody>
      </p:sp>
      <p:cxnSp>
        <p:nvCxnSpPr>
          <p:cNvPr id="28" name="Straight Arrow Connector 12"/>
          <p:cNvCxnSpPr>
            <a:cxnSpLocks noChangeShapeType="1"/>
            <a:stCxn id="25" idx="4"/>
            <a:endCxn id="26" idx="0"/>
          </p:cNvCxnSpPr>
          <p:nvPr/>
        </p:nvCxnSpPr>
        <p:spPr bwMode="auto">
          <a:xfrm rot="16200000" flipH="1">
            <a:off x="2965662" y="3690395"/>
            <a:ext cx="360363" cy="68263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Arrow Connector 14"/>
          <p:cNvCxnSpPr>
            <a:cxnSpLocks noChangeShapeType="1"/>
          </p:cNvCxnSpPr>
          <p:nvPr/>
        </p:nvCxnSpPr>
        <p:spPr bwMode="auto">
          <a:xfrm rot="16200000" flipH="1">
            <a:off x="3040275" y="4458745"/>
            <a:ext cx="361950" cy="6667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554807" y="3794371"/>
            <a:ext cx="1039812" cy="446087"/>
          </a:xfrm>
          <a:prstGeom prst="rect">
            <a:avLst/>
          </a:prstGeom>
          <a:solidFill>
            <a:srgbClr val="FFCC66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rgbClr val="000000"/>
                </a:solidFill>
              </a:rPr>
              <a:t>CompA</a:t>
            </a:r>
          </a:p>
        </p:txBody>
      </p:sp>
      <p:sp>
        <p:nvSpPr>
          <p:cNvPr id="31" name="Oval 15"/>
          <p:cNvSpPr>
            <a:spLocks noChangeArrowheads="1"/>
          </p:cNvSpPr>
          <p:nvPr/>
        </p:nvSpPr>
        <p:spPr bwMode="auto">
          <a:xfrm>
            <a:off x="742132" y="3165721"/>
            <a:ext cx="639762" cy="284162"/>
          </a:xfrm>
          <a:prstGeom prst="ellipse">
            <a:avLst/>
          </a:prstGeom>
          <a:solidFill>
            <a:srgbClr val="3366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solidFill>
                <a:srgbClr val="000000"/>
              </a:solidFill>
            </a:endParaRPr>
          </a:p>
        </p:txBody>
      </p:sp>
      <p:cxnSp>
        <p:nvCxnSpPr>
          <p:cNvPr id="32" name="Straight Arrow Connector 16"/>
          <p:cNvCxnSpPr>
            <a:cxnSpLocks noChangeShapeType="1"/>
            <a:stCxn id="31" idx="4"/>
          </p:cNvCxnSpPr>
          <p:nvPr/>
        </p:nvCxnSpPr>
        <p:spPr bwMode="auto">
          <a:xfrm rot="16200000" flipH="1">
            <a:off x="915169" y="3595933"/>
            <a:ext cx="360363" cy="68263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Oval 17"/>
          <p:cNvSpPr>
            <a:spLocks noChangeArrowheads="1"/>
          </p:cNvSpPr>
          <p:nvPr/>
        </p:nvSpPr>
        <p:spPr bwMode="auto">
          <a:xfrm>
            <a:off x="489719" y="4684958"/>
            <a:ext cx="639763" cy="282575"/>
          </a:xfrm>
          <a:prstGeom prst="ellipse">
            <a:avLst/>
          </a:prstGeom>
          <a:solidFill>
            <a:srgbClr val="3366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solidFill>
                <a:srgbClr val="000000"/>
              </a:solidFill>
            </a:endParaRPr>
          </a:p>
        </p:txBody>
      </p:sp>
      <p:cxnSp>
        <p:nvCxnSpPr>
          <p:cNvPr id="34" name="Straight Arrow Connector 18"/>
          <p:cNvCxnSpPr>
            <a:cxnSpLocks noChangeShapeType="1"/>
            <a:stCxn id="30" idx="2"/>
          </p:cNvCxnSpPr>
          <p:nvPr/>
        </p:nvCxnSpPr>
        <p:spPr bwMode="auto">
          <a:xfrm rot="5400000">
            <a:off x="711175" y="4350790"/>
            <a:ext cx="474663" cy="254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Oval 29"/>
          <p:cNvSpPr>
            <a:spLocks noChangeArrowheads="1"/>
          </p:cNvSpPr>
          <p:nvPr/>
        </p:nvSpPr>
        <p:spPr bwMode="auto">
          <a:xfrm>
            <a:off x="1604144" y="4740521"/>
            <a:ext cx="639763" cy="284162"/>
          </a:xfrm>
          <a:prstGeom prst="ellipse">
            <a:avLst/>
          </a:prstGeom>
          <a:solidFill>
            <a:srgbClr val="3366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solidFill>
                <a:srgbClr val="000000"/>
              </a:solidFill>
            </a:endParaRPr>
          </a:p>
        </p:txBody>
      </p:sp>
      <p:cxnSp>
        <p:nvCxnSpPr>
          <p:cNvPr id="36" name="Straight Arrow Connector 30"/>
          <p:cNvCxnSpPr>
            <a:cxnSpLocks noChangeShapeType="1"/>
            <a:stCxn id="30" idx="2"/>
          </p:cNvCxnSpPr>
          <p:nvPr/>
        </p:nvCxnSpPr>
        <p:spPr bwMode="auto">
          <a:xfrm rot="16200000" flipH="1">
            <a:off x="1240607" y="4075358"/>
            <a:ext cx="530225" cy="8604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451931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4"/>
          <p:cNvSpPr>
            <a:spLocks noGrp="1"/>
          </p:cNvSpPr>
          <p:nvPr>
            <p:ph type="title"/>
          </p:nvPr>
        </p:nvSpPr>
        <p:spPr>
          <a:xfrm>
            <a:off x="457200" y="6481"/>
            <a:ext cx="8229600" cy="1425514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Computational Workflows </a:t>
            </a:r>
            <a:endParaRPr lang="en-US" dirty="0">
              <a:solidFill>
                <a:schemeClr val="bg1">
                  <a:lumMod val="95000"/>
                </a:schemeClr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Content Placeholder 12"/>
          <p:cNvSpPr txBox="1">
            <a:spLocks/>
          </p:cNvSpPr>
          <p:nvPr/>
        </p:nvSpPr>
        <p:spPr>
          <a:xfrm>
            <a:off x="405343" y="1511392"/>
            <a:ext cx="8299450" cy="881093"/>
          </a:xfrm>
          <a:prstGeom prst="rect">
            <a:avLst/>
          </a:prstGeom>
          <a:solidFill>
            <a:schemeClr val="bg1">
              <a:lumMod val="75000"/>
            </a:schemeClr>
          </a:solidFill>
          <a:ln w="57150" cmpd="sng">
            <a:solidFill>
              <a:srgbClr val="74A51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46275" indent="-227013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lang="en-US"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2701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lang="en-US"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27013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lang="en-US"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2701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lang="en-US"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2400" dirty="0" smtClean="0">
                <a:latin typeface="Book Antiqua" charset="0"/>
                <a:ea typeface="ＭＳ Ｐゴシック" charset="0"/>
                <a:cs typeface="ＭＳ Ｐゴシック" charset="0"/>
              </a:rPr>
              <a:t>A computational workflow is a composition of functions implemented as software components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600" y="2540000"/>
            <a:ext cx="34290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94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39775" y="3365500"/>
            <a:ext cx="7662864" cy="635000"/>
          </a:xfrm>
          <a:prstGeom prst="rect">
            <a:avLst/>
          </a:prstGeom>
          <a:solidFill>
            <a:srgbClr val="D9F2F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463799"/>
            <a:ext cx="7662864" cy="3327401"/>
          </a:xfrm>
          <a:ln>
            <a:solidFill>
              <a:srgbClr val="0000FF"/>
            </a:solidFill>
          </a:ln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Computational workflows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Benefits of using workflows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W</a:t>
            </a:r>
            <a:r>
              <a:rPr lang="en-US" sz="3600" dirty="0" smtClean="0"/>
              <a:t>orkflow systems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Semantic </a:t>
            </a:r>
            <a:r>
              <a:rPr lang="en-US" sz="3600" dirty="0" smtClean="0"/>
              <a:t>workflows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08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347"/>
            <a:ext cx="8229600" cy="755520"/>
          </a:xfrm>
        </p:spPr>
        <p:txBody>
          <a:bodyPr/>
          <a:lstStyle/>
          <a:p>
            <a:r>
              <a:rPr lang="en-US" dirty="0" smtClean="0"/>
              <a:t>Simple Programming Paradigm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454247"/>
            <a:ext cx="348529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www.flickr.com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/photos/pasukaru76/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</a:rPr>
              <a:t>5571502641</a:t>
            </a:r>
          </a:p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www.flickr.com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/photos/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georgivar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/5535049084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2" y="982139"/>
            <a:ext cx="5806401" cy="386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799" y="982138"/>
            <a:ext cx="2904067" cy="3872089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9467" y="4945886"/>
            <a:ext cx="880533" cy="104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83400" y="4962251"/>
            <a:ext cx="1142999" cy="177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869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3600"/>
          </a:xfrm>
        </p:spPr>
        <p:txBody>
          <a:bodyPr/>
          <a:lstStyle/>
          <a:p>
            <a:r>
              <a:rPr lang="en-US" dirty="0" smtClean="0"/>
              <a:t>Many Compositions to Try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435100"/>
            <a:ext cx="3771900" cy="502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282700"/>
            <a:ext cx="41148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80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Complex Compositions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1765300"/>
            <a:ext cx="6692900" cy="48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64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Modular Assembly</a:t>
            </a:r>
            <a:endParaRPr lang="en-US" sz="32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4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297" y="2469198"/>
            <a:ext cx="42418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097" y="5347335"/>
            <a:ext cx="56896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3466" y="1935162"/>
            <a:ext cx="2498283" cy="478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2"/>
          <p:cNvSpPr>
            <a:spLocks noChangeArrowheads="1"/>
          </p:cNvSpPr>
          <p:nvPr/>
        </p:nvSpPr>
        <p:spPr bwMode="auto">
          <a:xfrm>
            <a:off x="5181600" y="3775710"/>
            <a:ext cx="934719" cy="660400"/>
          </a:xfrm>
          <a:prstGeom prst="notchedRightArrow">
            <a:avLst>
              <a:gd name="adj1" fmla="val 39907"/>
              <a:gd name="adj2" fmla="val 62789"/>
            </a:avLst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37219" y="6380480"/>
            <a:ext cx="2096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[</a:t>
            </a:r>
            <a:r>
              <a:rPr lang="en-US" dirty="0" err="1" smtClean="0">
                <a:latin typeface="Helvetica" charset="0"/>
                <a:ea typeface="ＭＳ Ｐゴシック" charset="0"/>
                <a:cs typeface="ＭＳ Ｐゴシック" charset="0"/>
              </a:rPr>
              <a:t>Sethi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et al MM’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13]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142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itle 10"/>
          <p:cNvSpPr>
            <a:spLocks noGrp="1"/>
          </p:cNvSpPr>
          <p:nvPr>
            <p:ph type="title"/>
          </p:nvPr>
        </p:nvSpPr>
        <p:spPr>
          <a:xfrm>
            <a:off x="419100" y="0"/>
            <a:ext cx="8724900" cy="1152525"/>
          </a:xfrm>
        </p:spPr>
        <p:txBody>
          <a:bodyPr/>
          <a:lstStyle/>
          <a:p>
            <a:r>
              <a:rPr lang="en-US" sz="4000" dirty="0" smtClean="0">
                <a:latin typeface="Helvetica" charset="0"/>
                <a:ea typeface="ＭＳ Ｐゴシック" charset="0"/>
                <a:cs typeface="ＭＳ Ｐゴシック" charset="0"/>
              </a:rPr>
              <a:t>Facilitating </a:t>
            </a:r>
            <a:r>
              <a:rPr lang="en-US" sz="4000" dirty="0">
                <a:latin typeface="Helvetica" charset="0"/>
                <a:ea typeface="ＭＳ Ｐゴシック" charset="0"/>
                <a:cs typeface="ＭＳ Ｐゴシック" charset="0"/>
              </a:rPr>
              <a:t>Communication Across Data Science Expertise </a:t>
            </a:r>
            <a:r>
              <a:rPr lang="en-US" sz="4000" dirty="0" smtClean="0">
                <a:latin typeface="Helvetica" charset="0"/>
                <a:ea typeface="ＭＳ Ｐゴシック" charset="0"/>
                <a:cs typeface="ＭＳ Ｐゴシック" charset="0"/>
              </a:rPr>
              <a:t>Areas</a:t>
            </a:r>
            <a:endParaRPr lang="en-US" sz="32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8842" y="3517900"/>
            <a:ext cx="7366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9442" y="3378200"/>
            <a:ext cx="8286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8906" y="3416300"/>
            <a:ext cx="7683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6" y="3313113"/>
            <a:ext cx="8128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7892" y="4641850"/>
            <a:ext cx="8001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242" y="5859463"/>
            <a:ext cx="8128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1042" y="4660900"/>
            <a:ext cx="72072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6742" y="59944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306" y="5053013"/>
            <a:ext cx="18415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6" y="5981700"/>
            <a:ext cx="13001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Straight Connector 38"/>
          <p:cNvCxnSpPr/>
          <p:nvPr/>
        </p:nvCxnSpPr>
        <p:spPr>
          <a:xfrm flipH="1">
            <a:off x="2070106" y="6468530"/>
            <a:ext cx="3924300" cy="135467"/>
          </a:xfrm>
          <a:prstGeom prst="line">
            <a:avLst/>
          </a:prstGeom>
          <a:ln>
            <a:solidFill>
              <a:srgbClr val="0000FF"/>
            </a:solidFill>
            <a:prstDash val="sys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840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94" y="1575261"/>
            <a:ext cx="2182806" cy="145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Straight Connector 27"/>
          <p:cNvCxnSpPr/>
          <p:nvPr/>
        </p:nvCxnSpPr>
        <p:spPr>
          <a:xfrm>
            <a:off x="2222506" y="3860800"/>
            <a:ext cx="3746500" cy="77232"/>
          </a:xfrm>
          <a:prstGeom prst="line">
            <a:avLst/>
          </a:prstGeom>
          <a:ln>
            <a:solidFill>
              <a:srgbClr val="0000FF"/>
            </a:solidFill>
            <a:prstDash val="sys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84520" y="3484035"/>
            <a:ext cx="2024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Describe problem</a:t>
            </a:r>
            <a:endParaRPr lang="en-US" sz="2000" b="1" i="1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2222506" y="4506386"/>
            <a:ext cx="3746500" cy="77232"/>
          </a:xfrm>
          <a:prstGeom prst="line">
            <a:avLst/>
          </a:prstGeom>
          <a:ln>
            <a:solidFill>
              <a:srgbClr val="0000FF"/>
            </a:solidFill>
            <a:prstDash val="sys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546760" y="4129621"/>
            <a:ext cx="1562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Provide data</a:t>
            </a:r>
            <a:endParaRPr lang="en-US" sz="2000" b="1" i="1" dirty="0"/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2273306" y="5181602"/>
            <a:ext cx="3746500" cy="77232"/>
          </a:xfrm>
          <a:prstGeom prst="line">
            <a:avLst/>
          </a:prstGeom>
          <a:ln>
            <a:solidFill>
              <a:srgbClr val="0000FF"/>
            </a:solidFill>
            <a:prstDash val="sys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563041" y="4838703"/>
            <a:ext cx="1546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Show results</a:t>
            </a:r>
            <a:endParaRPr lang="en-US" sz="2000" b="1" i="1" dirty="0"/>
          </a:p>
        </p:txBody>
      </p:sp>
      <p:sp>
        <p:nvSpPr>
          <p:cNvPr id="40" name="TextBox 39"/>
          <p:cNvSpPr txBox="1"/>
          <p:nvPr/>
        </p:nvSpPr>
        <p:spPr>
          <a:xfrm>
            <a:off x="2992597" y="6079592"/>
            <a:ext cx="2116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Show more results</a:t>
            </a:r>
            <a:endParaRPr lang="en-US" sz="2000" b="1" i="1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2273306" y="5849963"/>
            <a:ext cx="3746500" cy="77232"/>
          </a:xfrm>
          <a:prstGeom prst="line">
            <a:avLst/>
          </a:prstGeom>
          <a:ln>
            <a:solidFill>
              <a:srgbClr val="0000FF"/>
            </a:solidFill>
            <a:prstDash val="sys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264857" y="5473198"/>
            <a:ext cx="1844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Point out issues</a:t>
            </a:r>
            <a:endParaRPr lang="en-US" sz="2000" b="1" i="1" dirty="0"/>
          </a:p>
        </p:txBody>
      </p:sp>
      <p:sp>
        <p:nvSpPr>
          <p:cNvPr id="9" name="Rectangle 8"/>
          <p:cNvSpPr/>
          <p:nvPr/>
        </p:nvSpPr>
        <p:spPr>
          <a:xfrm>
            <a:off x="8551333" y="3708400"/>
            <a:ext cx="423334" cy="276013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CODE</a:t>
            </a:r>
            <a:endParaRPr lang="en-US" sz="3200" b="1" dirty="0"/>
          </a:p>
        </p:txBody>
      </p:sp>
      <p:pic>
        <p:nvPicPr>
          <p:cNvPr id="25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255" y="2438400"/>
            <a:ext cx="836683" cy="75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4201" y="2347506"/>
            <a:ext cx="770466" cy="6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dax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7992" y="2481304"/>
            <a:ext cx="978966" cy="72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754" y="2264584"/>
            <a:ext cx="542546" cy="456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02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" y="0"/>
            <a:ext cx="443026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534" y="3090112"/>
            <a:ext cx="4559300" cy="3564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934" y="0"/>
            <a:ext cx="4719066" cy="293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53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5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7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7950" y="1435100"/>
            <a:ext cx="272256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800" dirty="0">
                <a:latin typeface="Helvetica" charset="0"/>
                <a:ea typeface="ＭＳ Ｐゴシック" charset="0"/>
                <a:cs typeface="ＭＳ Ｐゴシック" charset="0"/>
              </a:rPr>
              <a:t>Data Science Teams:</a:t>
            </a:r>
            <a:br>
              <a:rPr lang="en-US" sz="4800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1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) The Domain Experts</a:t>
            </a:r>
          </a:p>
        </p:txBody>
      </p:sp>
      <p:pic>
        <p:nvPicPr>
          <p:cNvPr id="717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5900" y="1346200"/>
            <a:ext cx="127158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512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5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19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7950" y="1435100"/>
            <a:ext cx="272256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9"/>
          <p:cNvSpPr>
            <a:spLocks noGrp="1"/>
          </p:cNvSpPr>
          <p:nvPr>
            <p:ph type="title"/>
          </p:nvPr>
        </p:nvSpPr>
        <p:spPr>
          <a:xfrm>
            <a:off x="0" y="37241"/>
            <a:ext cx="9144000" cy="1143000"/>
          </a:xfrm>
        </p:spPr>
        <p:txBody>
          <a:bodyPr/>
          <a:lstStyle/>
          <a:p>
            <a:r>
              <a:rPr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Data Science Teams:</a:t>
            </a:r>
            <a:r>
              <a:rPr lang="en-US" sz="3600" dirty="0"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lang="en-US" sz="3600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3600" dirty="0">
                <a:latin typeface="Helvetica" charset="0"/>
                <a:ea typeface="ＭＳ Ｐゴシック" charset="0"/>
                <a:cs typeface="ＭＳ Ｐゴシック" charset="0"/>
              </a:rPr>
              <a:t>2) </a:t>
            </a:r>
            <a:r>
              <a:rPr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Semantics and Data Integration Masters</a:t>
            </a:r>
            <a:endParaRPr lang="en-US" sz="36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19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5900" y="1346200"/>
            <a:ext cx="127158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" y="4445000"/>
            <a:ext cx="2241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4113" y="4737100"/>
            <a:ext cx="13144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Left-Right Arrow 20"/>
          <p:cNvSpPr>
            <a:spLocks noChangeArrowheads="1"/>
          </p:cNvSpPr>
          <p:nvPr/>
        </p:nvSpPr>
        <p:spPr bwMode="auto">
          <a:xfrm rot="5400000">
            <a:off x="2984500" y="3505200"/>
            <a:ext cx="863600" cy="495300"/>
          </a:xfrm>
          <a:prstGeom prst="leftRightArrow">
            <a:avLst>
              <a:gd name="adj1" fmla="val 50000"/>
              <a:gd name="adj2" fmla="val 49999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83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5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21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7950" y="1435100"/>
            <a:ext cx="272256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9"/>
          <p:cNvSpPr>
            <a:spLocks noGrp="1"/>
          </p:cNvSpPr>
          <p:nvPr>
            <p:ph type="title"/>
          </p:nvPr>
        </p:nvSpPr>
        <p:spPr>
          <a:xfrm>
            <a:off x="457200" y="-1247"/>
            <a:ext cx="8229600" cy="1143000"/>
          </a:xfrm>
        </p:spPr>
        <p:txBody>
          <a:bodyPr/>
          <a:lstStyle/>
          <a:p>
            <a:r>
              <a:rPr lang="en-US" sz="4800" dirty="0">
                <a:latin typeface="Helvetica" charset="0"/>
                <a:ea typeface="ＭＳ Ｐゴシック" charset="0"/>
                <a:cs typeface="ＭＳ Ｐゴシック" charset="0"/>
              </a:rPr>
              <a:t>Data Science Teams:</a:t>
            </a:r>
            <a:br>
              <a:rPr lang="en-US" sz="4800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3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) The Math </a:t>
            </a:r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Whizes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22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5900" y="1346200"/>
            <a:ext cx="127158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" y="4445000"/>
            <a:ext cx="2241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6588" y="1479550"/>
            <a:ext cx="2093912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4113" y="4737100"/>
            <a:ext cx="13144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1498600"/>
            <a:ext cx="19621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Left-Right Arrow 16"/>
          <p:cNvSpPr>
            <a:spLocks noChangeArrowheads="1"/>
          </p:cNvSpPr>
          <p:nvPr/>
        </p:nvSpPr>
        <p:spPr bwMode="auto">
          <a:xfrm>
            <a:off x="4038600" y="2235200"/>
            <a:ext cx="863600" cy="495300"/>
          </a:xfrm>
          <a:prstGeom prst="leftRightArrow">
            <a:avLst>
              <a:gd name="adj1" fmla="val 50000"/>
              <a:gd name="adj2" fmla="val 49999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6" name="Left-Right Arrow 20"/>
          <p:cNvSpPr>
            <a:spLocks noChangeArrowheads="1"/>
          </p:cNvSpPr>
          <p:nvPr/>
        </p:nvSpPr>
        <p:spPr bwMode="auto">
          <a:xfrm rot="5400000">
            <a:off x="2984500" y="3505200"/>
            <a:ext cx="863600" cy="495300"/>
          </a:xfrm>
          <a:prstGeom prst="leftRightArrow">
            <a:avLst>
              <a:gd name="adj1" fmla="val 50000"/>
              <a:gd name="adj2" fmla="val 49999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09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5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7950" y="1435100"/>
            <a:ext cx="272256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800" dirty="0">
                <a:latin typeface="Helvetica" charset="0"/>
                <a:ea typeface="ＭＳ Ｐゴシック" charset="0"/>
                <a:cs typeface="ＭＳ Ｐゴシック" charset="0"/>
              </a:rPr>
              <a:t>Data Science Teams:</a:t>
            </a:r>
            <a:br>
              <a:rPr lang="en-US" sz="4800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4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) The Scalability 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Hackers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24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5900" y="1346200"/>
            <a:ext cx="127158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" y="4445000"/>
            <a:ext cx="2241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6588" y="1479550"/>
            <a:ext cx="2093912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3" descr="dax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8600" y="4622800"/>
            <a:ext cx="24892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7300" y="4584700"/>
            <a:ext cx="14097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4113" y="4737100"/>
            <a:ext cx="13144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1498600"/>
            <a:ext cx="19621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Left-Right Arrow 16"/>
          <p:cNvSpPr>
            <a:spLocks noChangeArrowheads="1"/>
          </p:cNvSpPr>
          <p:nvPr/>
        </p:nvSpPr>
        <p:spPr bwMode="auto">
          <a:xfrm>
            <a:off x="4038600" y="2235200"/>
            <a:ext cx="863600" cy="495300"/>
          </a:xfrm>
          <a:prstGeom prst="leftRightArrow">
            <a:avLst>
              <a:gd name="adj1" fmla="val 50000"/>
              <a:gd name="adj2" fmla="val 49999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2" name="Left-Right Arrow 18"/>
          <p:cNvSpPr>
            <a:spLocks noChangeArrowheads="1"/>
          </p:cNvSpPr>
          <p:nvPr/>
        </p:nvSpPr>
        <p:spPr bwMode="auto">
          <a:xfrm>
            <a:off x="4038600" y="5308600"/>
            <a:ext cx="863600" cy="495300"/>
          </a:xfrm>
          <a:prstGeom prst="leftRightArrow">
            <a:avLst>
              <a:gd name="adj1" fmla="val 50000"/>
              <a:gd name="adj2" fmla="val 49999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3" name="Left-Right Arrow 19"/>
          <p:cNvSpPr>
            <a:spLocks noChangeArrowheads="1"/>
          </p:cNvSpPr>
          <p:nvPr/>
        </p:nvSpPr>
        <p:spPr bwMode="auto">
          <a:xfrm rot="5400000">
            <a:off x="5232400" y="3670300"/>
            <a:ext cx="863600" cy="495300"/>
          </a:xfrm>
          <a:prstGeom prst="leftRightArrow">
            <a:avLst>
              <a:gd name="adj1" fmla="val 50000"/>
              <a:gd name="adj2" fmla="val 49999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4" name="Left-Right Arrow 20"/>
          <p:cNvSpPr>
            <a:spLocks noChangeArrowheads="1"/>
          </p:cNvSpPr>
          <p:nvPr/>
        </p:nvSpPr>
        <p:spPr bwMode="auto">
          <a:xfrm rot="5400000">
            <a:off x="2984500" y="3683000"/>
            <a:ext cx="863600" cy="495300"/>
          </a:xfrm>
          <a:prstGeom prst="leftRightArrow">
            <a:avLst>
              <a:gd name="adj1" fmla="val 50000"/>
              <a:gd name="adj2" fmla="val 49999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68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5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7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739900"/>
            <a:ext cx="1903412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itle 9"/>
          <p:cNvSpPr>
            <a:spLocks noGrp="1"/>
          </p:cNvSpPr>
          <p:nvPr>
            <p:ph type="title"/>
          </p:nvPr>
        </p:nvSpPr>
        <p:spPr>
          <a:xfrm>
            <a:off x="423333" y="108073"/>
            <a:ext cx="8229600" cy="823259"/>
          </a:xfrm>
        </p:spPr>
        <p:txBody>
          <a:bodyPr/>
          <a:lstStyle/>
          <a:p>
            <a:r>
              <a:rPr lang="en-US" sz="4000" dirty="0" smtClean="0">
                <a:latin typeface="Helvetica" charset="0"/>
                <a:ea typeface="ＭＳ Ｐゴシック" charset="0"/>
                <a:cs typeface="ＭＳ Ｐゴシック" charset="0"/>
              </a:rPr>
              <a:t>Distinct Expertise in Data Science</a:t>
            </a:r>
            <a:endParaRPr lang="en-US" sz="40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174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1346200"/>
            <a:ext cx="127158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5130800"/>
            <a:ext cx="18732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8" y="1352550"/>
            <a:ext cx="2093912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3" descr="dax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5135563"/>
            <a:ext cx="231140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5092700"/>
            <a:ext cx="14097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3" y="5219700"/>
            <a:ext cx="13144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98600"/>
            <a:ext cx="19621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2200"/>
            <a:ext cx="9144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1333500"/>
            <a:ext cx="1198563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7" name="TextBox 13"/>
          <p:cNvSpPr txBox="1">
            <a:spLocks noChangeArrowheads="1"/>
          </p:cNvSpPr>
          <p:nvPr/>
        </p:nvSpPr>
        <p:spPr bwMode="auto">
          <a:xfrm>
            <a:off x="622300" y="3175000"/>
            <a:ext cx="284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D30202"/>
                </a:solidFill>
              </a:rPr>
              <a:t>Domain knowledge</a:t>
            </a:r>
          </a:p>
        </p:txBody>
      </p:sp>
      <p:sp>
        <p:nvSpPr>
          <p:cNvPr id="31758" name="TextBox 14"/>
          <p:cNvSpPr txBox="1">
            <a:spLocks noChangeArrowheads="1"/>
          </p:cNvSpPr>
          <p:nvPr/>
        </p:nvSpPr>
        <p:spPr bwMode="auto">
          <a:xfrm>
            <a:off x="5549900" y="3200400"/>
            <a:ext cx="284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D30202"/>
                </a:solidFill>
              </a:rPr>
              <a:t>Statistics, data mining</a:t>
            </a:r>
          </a:p>
        </p:txBody>
      </p:sp>
      <p:sp>
        <p:nvSpPr>
          <p:cNvPr id="31759" name="TextBox 15"/>
          <p:cNvSpPr txBox="1">
            <a:spLocks noChangeArrowheads="1"/>
          </p:cNvSpPr>
          <p:nvPr/>
        </p:nvSpPr>
        <p:spPr bwMode="auto">
          <a:xfrm>
            <a:off x="31750" y="4686300"/>
            <a:ext cx="3803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D30202"/>
                </a:solidFill>
              </a:rPr>
              <a:t>Semantics and data integration</a:t>
            </a:r>
            <a:endParaRPr lang="en-US" sz="2000" dirty="0">
              <a:solidFill>
                <a:srgbClr val="D30202"/>
              </a:solidFill>
            </a:endParaRPr>
          </a:p>
        </p:txBody>
      </p:sp>
      <p:sp>
        <p:nvSpPr>
          <p:cNvPr id="31760" name="TextBox 16"/>
          <p:cNvSpPr txBox="1">
            <a:spLocks noChangeArrowheads="1"/>
          </p:cNvSpPr>
          <p:nvPr/>
        </p:nvSpPr>
        <p:spPr bwMode="auto">
          <a:xfrm>
            <a:off x="5067300" y="4682067"/>
            <a:ext cx="40005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 smtClean="0">
                <a:solidFill>
                  <a:srgbClr val="D30202"/>
                </a:solidFill>
              </a:rPr>
              <a:t>Large-Scale Data Processing</a:t>
            </a:r>
            <a:endParaRPr lang="en-US" sz="2000" dirty="0">
              <a:solidFill>
                <a:srgbClr val="D302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111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itle 10"/>
          <p:cNvSpPr>
            <a:spLocks noGrp="1"/>
          </p:cNvSpPr>
          <p:nvPr>
            <p:ph type="title"/>
          </p:nvPr>
        </p:nvSpPr>
        <p:spPr>
          <a:xfrm>
            <a:off x="419100" y="0"/>
            <a:ext cx="8724900" cy="1152525"/>
          </a:xfrm>
        </p:spPr>
        <p:txBody>
          <a:bodyPr/>
          <a:lstStyle/>
          <a:p>
            <a:r>
              <a:rPr lang="en-US" sz="4000" dirty="0" smtClean="0">
                <a:latin typeface="Helvetica" charset="0"/>
                <a:ea typeface="ＭＳ Ｐゴシック" charset="0"/>
                <a:cs typeface="ＭＳ Ｐゴシック" charset="0"/>
              </a:rPr>
              <a:t>Facilitating </a:t>
            </a:r>
            <a:r>
              <a:rPr lang="en-US" sz="4000" dirty="0">
                <a:latin typeface="Helvetica" charset="0"/>
                <a:ea typeface="ＭＳ Ｐゴシック" charset="0"/>
                <a:cs typeface="ＭＳ Ｐゴシック" charset="0"/>
              </a:rPr>
              <a:t>Communication Across Data Science Expertise </a:t>
            </a:r>
            <a:r>
              <a:rPr lang="en-US" sz="4000" dirty="0" smtClean="0">
                <a:latin typeface="Helvetica" charset="0"/>
                <a:ea typeface="ＭＳ Ｐゴシック" charset="0"/>
                <a:cs typeface="ＭＳ Ｐゴシック" charset="0"/>
              </a:rPr>
              <a:t>Areas</a:t>
            </a:r>
            <a:endParaRPr lang="en-US" sz="32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8842" y="3517900"/>
            <a:ext cx="7366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9442" y="3378200"/>
            <a:ext cx="8286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8906" y="3416300"/>
            <a:ext cx="7683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6" y="3313113"/>
            <a:ext cx="8128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7892" y="4641850"/>
            <a:ext cx="8001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242" y="5859463"/>
            <a:ext cx="8128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1042" y="4660900"/>
            <a:ext cx="72072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6742" y="59944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306" y="5053013"/>
            <a:ext cx="18415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6" y="5981700"/>
            <a:ext cx="13001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Straight Connector 38"/>
          <p:cNvCxnSpPr/>
          <p:nvPr/>
        </p:nvCxnSpPr>
        <p:spPr>
          <a:xfrm flipH="1">
            <a:off x="2070106" y="6468530"/>
            <a:ext cx="3924300" cy="135467"/>
          </a:xfrm>
          <a:prstGeom prst="line">
            <a:avLst/>
          </a:prstGeom>
          <a:ln>
            <a:solidFill>
              <a:srgbClr val="0000FF"/>
            </a:solidFill>
            <a:prstDash val="sys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840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94" y="1575261"/>
            <a:ext cx="2182806" cy="145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Straight Connector 27"/>
          <p:cNvCxnSpPr/>
          <p:nvPr/>
        </p:nvCxnSpPr>
        <p:spPr>
          <a:xfrm>
            <a:off x="2222506" y="3860800"/>
            <a:ext cx="3746500" cy="77232"/>
          </a:xfrm>
          <a:prstGeom prst="line">
            <a:avLst/>
          </a:prstGeom>
          <a:ln>
            <a:solidFill>
              <a:srgbClr val="0000FF"/>
            </a:solidFill>
            <a:prstDash val="sys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84520" y="3484035"/>
            <a:ext cx="2024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Describe problem</a:t>
            </a:r>
            <a:endParaRPr lang="en-US" sz="2000" b="1" i="1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2222506" y="4506386"/>
            <a:ext cx="3746500" cy="77232"/>
          </a:xfrm>
          <a:prstGeom prst="line">
            <a:avLst/>
          </a:prstGeom>
          <a:ln>
            <a:solidFill>
              <a:srgbClr val="0000FF"/>
            </a:solidFill>
            <a:prstDash val="sys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546760" y="4129621"/>
            <a:ext cx="1562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Provide data</a:t>
            </a:r>
            <a:endParaRPr lang="en-US" sz="2000" b="1" i="1" dirty="0"/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2273306" y="5181602"/>
            <a:ext cx="3746500" cy="77232"/>
          </a:xfrm>
          <a:prstGeom prst="line">
            <a:avLst/>
          </a:prstGeom>
          <a:ln>
            <a:solidFill>
              <a:srgbClr val="0000FF"/>
            </a:solidFill>
            <a:prstDash val="sys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563041" y="4838703"/>
            <a:ext cx="1546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Show results</a:t>
            </a:r>
            <a:endParaRPr lang="en-US" sz="2000" b="1" i="1" dirty="0"/>
          </a:p>
        </p:txBody>
      </p:sp>
      <p:sp>
        <p:nvSpPr>
          <p:cNvPr id="40" name="TextBox 39"/>
          <p:cNvSpPr txBox="1"/>
          <p:nvPr/>
        </p:nvSpPr>
        <p:spPr>
          <a:xfrm>
            <a:off x="2992597" y="6079592"/>
            <a:ext cx="2116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Show more results</a:t>
            </a:r>
            <a:endParaRPr lang="en-US" sz="2000" b="1" i="1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2273306" y="5849963"/>
            <a:ext cx="3746500" cy="77232"/>
          </a:xfrm>
          <a:prstGeom prst="line">
            <a:avLst/>
          </a:prstGeom>
          <a:ln>
            <a:solidFill>
              <a:srgbClr val="0000FF"/>
            </a:solidFill>
            <a:prstDash val="sys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264857" y="5473198"/>
            <a:ext cx="1844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Point out issues</a:t>
            </a:r>
            <a:endParaRPr lang="en-US" sz="2000" b="1" i="1" dirty="0"/>
          </a:p>
        </p:txBody>
      </p:sp>
      <p:sp>
        <p:nvSpPr>
          <p:cNvPr id="9" name="Rectangle 8"/>
          <p:cNvSpPr/>
          <p:nvPr/>
        </p:nvSpPr>
        <p:spPr>
          <a:xfrm>
            <a:off x="8551333" y="3708400"/>
            <a:ext cx="423334" cy="276013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CODE</a:t>
            </a:r>
            <a:endParaRPr lang="en-US" sz="3200" b="1" dirty="0"/>
          </a:p>
        </p:txBody>
      </p:sp>
      <p:pic>
        <p:nvPicPr>
          <p:cNvPr id="25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255" y="2438400"/>
            <a:ext cx="836683" cy="75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4201" y="2347506"/>
            <a:ext cx="770466" cy="6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dax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7992" y="2481304"/>
            <a:ext cx="978966" cy="72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754" y="2264584"/>
            <a:ext cx="542546" cy="456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38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ounded Rectangle 27"/>
          <p:cNvSpPr>
            <a:spLocks noChangeArrowheads="1"/>
          </p:cNvSpPr>
          <p:nvPr/>
        </p:nvSpPr>
        <p:spPr bwMode="auto">
          <a:xfrm>
            <a:off x="177799" y="2728913"/>
            <a:ext cx="8801100" cy="4078286"/>
          </a:xfrm>
          <a:prstGeom prst="roundRect">
            <a:avLst>
              <a:gd name="adj" fmla="val 7958"/>
            </a:avLst>
          </a:prstGeom>
          <a:solidFill>
            <a:srgbClr val="FFFFFF"/>
          </a:solidFill>
          <a:ln w="5715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9" name="Title 10"/>
          <p:cNvSpPr>
            <a:spLocks noGrp="1"/>
          </p:cNvSpPr>
          <p:nvPr>
            <p:ph type="title"/>
          </p:nvPr>
        </p:nvSpPr>
        <p:spPr>
          <a:xfrm>
            <a:off x="419100" y="0"/>
            <a:ext cx="8724900" cy="1152525"/>
          </a:xfrm>
        </p:spPr>
        <p:txBody>
          <a:bodyPr/>
          <a:lstStyle/>
          <a:p>
            <a:r>
              <a:rPr lang="en-US" sz="4800" dirty="0">
                <a:latin typeface="Helvetica" charset="0"/>
                <a:ea typeface="ＭＳ Ｐゴシック" charset="0"/>
                <a:cs typeface="ＭＳ Ｐゴシック" charset="0"/>
              </a:rPr>
              <a:t>ICU Patient Clustering </a:t>
            </a:r>
            <a:br>
              <a:rPr lang="en-US" sz="4800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4000" dirty="0">
                <a:latin typeface="Helvetica" charset="0"/>
                <a:ea typeface="ＭＳ Ｐゴシック" charset="0"/>
                <a:cs typeface="ＭＳ Ｐゴシック" charset="0"/>
              </a:rPr>
              <a:t>[Marlin et al IHI’12; Kale et al ‘13]</a:t>
            </a:r>
          </a:p>
        </p:txBody>
      </p:sp>
      <p:pic>
        <p:nvPicPr>
          <p:cNvPr id="348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9899" y="3076049"/>
            <a:ext cx="7366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0499" y="2936349"/>
            <a:ext cx="8286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499" y="3109913"/>
            <a:ext cx="7683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299" y="3006726"/>
            <a:ext cx="8128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8949" y="4199999"/>
            <a:ext cx="8001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8299" y="5417612"/>
            <a:ext cx="8128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2099" y="4219049"/>
            <a:ext cx="72072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7799" y="5552549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5" descr="PhysiomeWorkflow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7199" y="2830512"/>
            <a:ext cx="32512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5"/>
          <p:cNvSpPr txBox="1">
            <a:spLocks noChangeArrowheads="1"/>
          </p:cNvSpPr>
          <p:nvPr/>
        </p:nvSpPr>
        <p:spPr>
          <a:xfrm>
            <a:off x="622300" y="1558928"/>
            <a:ext cx="8016874" cy="106997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Monotype Sorts" charset="0"/>
              <a:buChar char=""/>
              <a:defRPr sz="2400">
                <a:solidFill>
                  <a:srgbClr val="00017B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Char char="•"/>
              <a:defRPr sz="2000">
                <a:solidFill>
                  <a:srgbClr val="00017B"/>
                </a:solidFill>
                <a:latin typeface="+mn-lt"/>
                <a:ea typeface="ＭＳ Ｐゴシック" pitchFamily="-65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rgbClr val="00017B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charset="0"/>
              <a:buChar char=""/>
              <a:defRPr sz="1600">
                <a:solidFill>
                  <a:srgbClr val="00017B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Char char="•"/>
              <a:defRPr sz="1600">
                <a:solidFill>
                  <a:srgbClr val="00017B"/>
                </a:solidFill>
                <a:latin typeface="+mn-lt"/>
                <a:ea typeface="ヒラギノ角ゴ Pro W3" charset="-128"/>
                <a:cs typeface="ヒラギノ角ゴ Pro W3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Char char="•"/>
              <a:defRPr sz="1600">
                <a:solidFill>
                  <a:srgbClr val="00017B"/>
                </a:solidFill>
                <a:latin typeface="+mn-lt"/>
                <a:ea typeface="ＭＳ Ｐゴシック" pitchFamily="-65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Char char="•"/>
              <a:defRPr sz="1600">
                <a:solidFill>
                  <a:srgbClr val="00017B"/>
                </a:solidFill>
                <a:latin typeface="+mn-lt"/>
                <a:ea typeface="ＭＳ Ｐゴシック" pitchFamily="-65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Char char="•"/>
              <a:defRPr sz="1600">
                <a:solidFill>
                  <a:srgbClr val="00017B"/>
                </a:solidFill>
                <a:latin typeface="+mn-lt"/>
                <a:ea typeface="ＭＳ Ｐゴシック" pitchFamily="-65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Char char="•"/>
              <a:defRPr sz="1600">
                <a:solidFill>
                  <a:srgbClr val="00017B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>
              <a:lnSpc>
                <a:spcPct val="90000"/>
              </a:lnSpc>
              <a:buClr>
                <a:srgbClr val="008000"/>
              </a:buClr>
              <a:defRPr/>
            </a:pPr>
            <a:r>
              <a:rPr lang="en-US" dirty="0">
                <a:solidFill>
                  <a:srgbClr val="000090"/>
                </a:solidFill>
                <a:cs typeface="+mn-cs"/>
              </a:rPr>
              <a:t>End users </a:t>
            </a:r>
            <a:r>
              <a:rPr lang="en-US" dirty="0" smtClean="0">
                <a:solidFill>
                  <a:srgbClr val="000090"/>
                </a:solidFill>
                <a:cs typeface="+mn-cs"/>
              </a:rPr>
              <a:t>can easily </a:t>
            </a:r>
            <a:r>
              <a:rPr lang="en-US" dirty="0">
                <a:solidFill>
                  <a:srgbClr val="000090"/>
                </a:solidFill>
                <a:cs typeface="+mn-cs"/>
              </a:rPr>
              <a:t>and continuously explore the </a:t>
            </a:r>
            <a:r>
              <a:rPr lang="en-US" dirty="0" smtClean="0">
                <a:solidFill>
                  <a:srgbClr val="000090"/>
                </a:solidFill>
                <a:cs typeface="+mn-cs"/>
              </a:rPr>
              <a:t>data by running the workflow themselves, trying out different data and different parameter values</a:t>
            </a:r>
          </a:p>
          <a:p>
            <a:pPr>
              <a:lnSpc>
                <a:spcPct val="90000"/>
              </a:lnSpc>
              <a:buClr>
                <a:srgbClr val="008000"/>
              </a:buClr>
              <a:buFont typeface="Monotype Sorts" charset="0"/>
              <a:buNone/>
              <a:defRPr/>
            </a:pPr>
            <a:endParaRPr lang="en-US" dirty="0" smtClean="0">
              <a:solidFill>
                <a:srgbClr val="000090"/>
              </a:solidFill>
            </a:endParaRPr>
          </a:p>
        </p:txBody>
      </p:sp>
      <p:pic>
        <p:nvPicPr>
          <p:cNvPr id="3483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899" y="4746626"/>
            <a:ext cx="18415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399" y="5675313"/>
            <a:ext cx="13001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Straight Connector 35"/>
          <p:cNvCxnSpPr/>
          <p:nvPr/>
        </p:nvCxnSpPr>
        <p:spPr>
          <a:xfrm flipH="1" flipV="1">
            <a:off x="2590799" y="5078413"/>
            <a:ext cx="2133600" cy="139700"/>
          </a:xfrm>
          <a:prstGeom prst="line">
            <a:avLst/>
          </a:prstGeom>
          <a:ln>
            <a:solidFill>
              <a:srgbClr val="0000FF"/>
            </a:solidFill>
            <a:prstDash val="sys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2425699" y="6145213"/>
            <a:ext cx="2095500" cy="292100"/>
          </a:xfrm>
          <a:prstGeom prst="line">
            <a:avLst/>
          </a:prstGeom>
          <a:ln>
            <a:solidFill>
              <a:srgbClr val="0000FF"/>
            </a:solidFill>
            <a:prstDash val="sys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2679699" y="2830512"/>
            <a:ext cx="1536702" cy="818621"/>
          </a:xfrm>
          <a:prstGeom prst="line">
            <a:avLst/>
          </a:prstGeom>
          <a:ln>
            <a:solidFill>
              <a:srgbClr val="0000FF"/>
            </a:solidFill>
            <a:prstDash val="sysDash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39" name="Left Brace 8"/>
          <p:cNvSpPr>
            <a:spLocks/>
          </p:cNvSpPr>
          <p:nvPr/>
        </p:nvSpPr>
        <p:spPr bwMode="auto">
          <a:xfrm>
            <a:off x="6316128" y="3076049"/>
            <a:ext cx="419100" cy="3327400"/>
          </a:xfrm>
          <a:prstGeom prst="leftBrace">
            <a:avLst>
              <a:gd name="adj1" fmla="val 46056"/>
              <a:gd name="adj2" fmla="val 50000"/>
            </a:avLst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H="1" flipV="1">
            <a:off x="2832099" y="3801533"/>
            <a:ext cx="774701" cy="945093"/>
          </a:xfrm>
          <a:prstGeom prst="line">
            <a:avLst/>
          </a:prstGeom>
          <a:ln>
            <a:solidFill>
              <a:srgbClr val="0000FF"/>
            </a:solidFill>
            <a:prstDash val="sysDash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749799" y="6500812"/>
            <a:ext cx="1117601" cy="3063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CODE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3149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76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Benefits of Using Workflows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42541" y="1981199"/>
            <a:ext cx="5023660" cy="4483101"/>
          </a:xfrm>
          <a:solidFill>
            <a:srgbClr val="FFFFFF"/>
          </a:solidFill>
          <a:ln>
            <a:solidFill>
              <a:srgbClr val="3A8BE4"/>
            </a:solidFill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</a:pPr>
            <a:r>
              <a:rPr lang="en-US" sz="2400" dirty="0" smtClean="0"/>
              <a:t>Simple programming paradigm</a:t>
            </a:r>
            <a:endParaRPr lang="en-US" sz="2400" dirty="0"/>
          </a:p>
          <a:p>
            <a:pPr>
              <a:lnSpc>
                <a:spcPct val="90000"/>
              </a:lnSpc>
              <a:spcBef>
                <a:spcPts val="1400"/>
              </a:spcBef>
            </a:pPr>
            <a:r>
              <a:rPr lang="en-US" sz="2400" dirty="0" smtClean="0"/>
              <a:t>Modular assembly</a:t>
            </a:r>
          </a:p>
          <a:p>
            <a:pPr>
              <a:lnSpc>
                <a:spcPct val="90000"/>
              </a:lnSpc>
              <a:spcBef>
                <a:spcPts val="1400"/>
              </a:spcBef>
            </a:pPr>
            <a:r>
              <a:rPr lang="en-US" sz="2400" dirty="0"/>
              <a:t>Facilitating communication across data science expertise areas</a:t>
            </a:r>
          </a:p>
          <a:p>
            <a:pPr>
              <a:lnSpc>
                <a:spcPct val="90000"/>
              </a:lnSpc>
              <a:spcBef>
                <a:spcPts val="1400"/>
              </a:spcBef>
            </a:pPr>
            <a:r>
              <a:rPr lang="en-US" sz="2400" dirty="0" smtClean="0"/>
              <a:t>Composing heterogeneous code</a:t>
            </a:r>
          </a:p>
          <a:p>
            <a:pPr>
              <a:lnSpc>
                <a:spcPct val="90000"/>
              </a:lnSpc>
              <a:spcBef>
                <a:spcPts val="1400"/>
              </a:spcBef>
            </a:pPr>
            <a:r>
              <a:rPr lang="en-US" sz="2400" dirty="0" smtClean="0"/>
              <a:t>Data preparation steps</a:t>
            </a:r>
          </a:p>
          <a:p>
            <a:pPr>
              <a:lnSpc>
                <a:spcPct val="90000"/>
              </a:lnSpc>
              <a:spcBef>
                <a:spcPts val="1400"/>
              </a:spcBef>
            </a:pPr>
            <a:r>
              <a:rPr lang="en-US" sz="2400" dirty="0" smtClean="0"/>
              <a:t>Data visualization steps</a:t>
            </a:r>
          </a:p>
          <a:p>
            <a:pPr>
              <a:lnSpc>
                <a:spcPct val="90000"/>
              </a:lnSpc>
              <a:spcBef>
                <a:spcPts val="1400"/>
              </a:spcBef>
            </a:pPr>
            <a:r>
              <a:rPr lang="en-US" sz="2400" dirty="0" smtClean="0"/>
              <a:t>Provenance</a:t>
            </a:r>
            <a:r>
              <a:rPr lang="en-US" sz="2400" dirty="0"/>
              <a:t> </a:t>
            </a:r>
            <a:r>
              <a:rPr lang="en-US" sz="2400" dirty="0" smtClean="0"/>
              <a:t>and reproducibility</a:t>
            </a:r>
          </a:p>
          <a:p>
            <a:pPr>
              <a:lnSpc>
                <a:spcPct val="90000"/>
              </a:lnSpc>
              <a:spcBef>
                <a:spcPts val="1400"/>
              </a:spcBef>
            </a:pPr>
            <a:r>
              <a:rPr lang="en-US" sz="2400" dirty="0" smtClean="0"/>
              <a:t>Large-scale processing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27</a:t>
            </a:fld>
            <a:endParaRPr lang="en-US"/>
          </a:p>
        </p:txBody>
      </p:sp>
      <p:pic>
        <p:nvPicPr>
          <p:cNvPr id="16" name="Picture 1" descr="varDetAnnQuantNormCo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211388"/>
            <a:ext cx="3632200" cy="425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232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39775" y="4140200"/>
            <a:ext cx="7662864" cy="635000"/>
          </a:xfrm>
          <a:prstGeom prst="rect">
            <a:avLst/>
          </a:prstGeom>
          <a:solidFill>
            <a:srgbClr val="D9F2F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463799"/>
            <a:ext cx="7662864" cy="3467101"/>
          </a:xfrm>
          <a:ln>
            <a:solidFill>
              <a:srgbClr val="0000FF"/>
            </a:solidFill>
          </a:ln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Computational workflows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Benefits of using workflows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W</a:t>
            </a:r>
            <a:r>
              <a:rPr lang="en-US" sz="3600" dirty="0" smtClean="0"/>
              <a:t>orkflow systems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Semantic </a:t>
            </a:r>
            <a:r>
              <a:rPr lang="en-US" sz="3600" dirty="0" smtClean="0"/>
              <a:t>workflows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30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 Systems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half" idx="1"/>
          </p:nvPr>
        </p:nvSpPr>
        <p:spPr>
          <a:xfrm>
            <a:off x="276097" y="2265438"/>
            <a:ext cx="4499103" cy="4524830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Many </a:t>
            </a:r>
            <a:r>
              <a:rPr lang="en-US" sz="2800" dirty="0" smtClean="0"/>
              <a:t>choices</a:t>
            </a:r>
          </a:p>
          <a:p>
            <a:pPr lvl="1"/>
            <a:r>
              <a:rPr lang="en-US" sz="2800" dirty="0" smtClean="0"/>
              <a:t>Academic prototypes</a:t>
            </a:r>
          </a:p>
          <a:p>
            <a:pPr lvl="1"/>
            <a:r>
              <a:rPr lang="en-US" sz="2800" dirty="0" smtClean="0"/>
              <a:t>Operational open source</a:t>
            </a:r>
          </a:p>
          <a:p>
            <a:pPr lvl="1"/>
            <a:r>
              <a:rPr lang="en-US" sz="2800" dirty="0" smtClean="0"/>
              <a:t>Commercial</a:t>
            </a:r>
            <a:endParaRPr lang="en-US" sz="2800" dirty="0"/>
          </a:p>
          <a:p>
            <a:r>
              <a:rPr lang="en-US" sz="2800" dirty="0"/>
              <a:t>Each has different capabilities</a:t>
            </a:r>
          </a:p>
          <a:p>
            <a:pPr lvl="1"/>
            <a:r>
              <a:rPr lang="en-US" sz="2800" dirty="0" smtClean="0"/>
              <a:t>Scalable computations</a:t>
            </a:r>
          </a:p>
          <a:p>
            <a:pPr lvl="1"/>
            <a:r>
              <a:rPr lang="en-US" sz="2800" dirty="0" smtClean="0"/>
              <a:t>Domain components</a:t>
            </a:r>
          </a:p>
          <a:p>
            <a:pPr lvl="1"/>
            <a:r>
              <a:rPr lang="en-US" sz="2800" dirty="0" smtClean="0"/>
              <a:t>Data </a:t>
            </a:r>
            <a:r>
              <a:rPr lang="en-US" sz="2800" dirty="0"/>
              <a:t>v</a:t>
            </a:r>
            <a:r>
              <a:rPr lang="en-US" sz="2800" dirty="0" smtClean="0"/>
              <a:t>isualizations</a:t>
            </a: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2749" y="5993494"/>
            <a:ext cx="2527300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0106" y="6148545"/>
            <a:ext cx="1397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2350" y="5103439"/>
            <a:ext cx="1617663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2275" y="5463267"/>
            <a:ext cx="1409700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6282" y="3666750"/>
            <a:ext cx="17907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2275" y="2969838"/>
            <a:ext cx="12414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9025" y="2969838"/>
            <a:ext cx="14716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5225" y="4171575"/>
            <a:ext cx="1338263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21"/>
          <p:cNvGrpSpPr>
            <a:grpSpLocks/>
          </p:cNvGrpSpPr>
          <p:nvPr/>
        </p:nvGrpSpPr>
        <p:grpSpPr bwMode="auto">
          <a:xfrm>
            <a:off x="5715000" y="2511580"/>
            <a:ext cx="1196975" cy="387983"/>
            <a:chOff x="152400" y="2895600"/>
            <a:chExt cx="8839200" cy="2743200"/>
          </a:xfrm>
        </p:grpSpPr>
        <p:sp>
          <p:nvSpPr>
            <p:cNvPr id="13" name="Rectangle 22"/>
            <p:cNvSpPr>
              <a:spLocks noChangeArrowheads="1"/>
            </p:cNvSpPr>
            <p:nvPr/>
          </p:nvSpPr>
          <p:spPr bwMode="auto">
            <a:xfrm>
              <a:off x="152400" y="2895600"/>
              <a:ext cx="8839200" cy="2743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4" name="Group 23"/>
            <p:cNvGrpSpPr>
              <a:grpSpLocks/>
            </p:cNvGrpSpPr>
            <p:nvPr/>
          </p:nvGrpSpPr>
          <p:grpSpPr bwMode="auto">
            <a:xfrm>
              <a:off x="228600" y="2971800"/>
              <a:ext cx="8763000" cy="2586231"/>
              <a:chOff x="381000" y="2971800"/>
              <a:chExt cx="8763000" cy="2586231"/>
            </a:xfrm>
          </p:grpSpPr>
          <p:pic>
            <p:nvPicPr>
              <p:cNvPr id="15" name="Picture 2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0400" y="3048000"/>
                <a:ext cx="5943600" cy="2469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25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" y="2971800"/>
                <a:ext cx="2590800" cy="2586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7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2356608"/>
            <a:ext cx="1706563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17329" y="4117227"/>
            <a:ext cx="589989" cy="552824"/>
          </a:xfrm>
          <a:prstGeom prst="rect">
            <a:avLst/>
          </a:prstGeom>
        </p:spPr>
      </p:pic>
      <p:pic>
        <p:nvPicPr>
          <p:cNvPr id="20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994" y="4117226"/>
            <a:ext cx="11414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4"/>
          <p:cNvGrpSpPr>
            <a:grpSpLocks/>
          </p:cNvGrpSpPr>
          <p:nvPr/>
        </p:nvGrpSpPr>
        <p:grpSpPr bwMode="auto">
          <a:xfrm>
            <a:off x="4942682" y="4785939"/>
            <a:ext cx="2133600" cy="508000"/>
            <a:chOff x="4521200" y="4914900"/>
            <a:chExt cx="2133600" cy="508000"/>
          </a:xfrm>
        </p:grpSpPr>
        <p:pic>
          <p:nvPicPr>
            <p:cNvPr id="23" name="Picture 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1200" y="4914900"/>
              <a:ext cx="533400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800" y="5003800"/>
              <a:ext cx="1651000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8711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1"/>
            <a:ext cx="8483600" cy="56445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1860351"/>
            <a:ext cx="8420100" cy="508166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87008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4"/>
          <p:cNvSpPr>
            <a:spLocks noGrp="1"/>
          </p:cNvSpPr>
          <p:nvPr>
            <p:ph type="title"/>
          </p:nvPr>
        </p:nvSpPr>
        <p:spPr>
          <a:xfrm>
            <a:off x="110067" y="108065"/>
            <a:ext cx="8576733" cy="1143000"/>
          </a:xfrm>
        </p:spPr>
        <p:txBody>
          <a:bodyPr/>
          <a:lstStyle/>
          <a:p>
            <a:pPr algn="l"/>
            <a:r>
              <a:rPr lang="en-US" sz="4000" dirty="0" smtClean="0">
                <a:latin typeface="Helvetica" charset="0"/>
                <a:ea typeface="ＭＳ Ｐゴシック" charset="0"/>
                <a:cs typeface="ＭＳ Ｐゴシック" charset="0"/>
              </a:rPr>
              <a:t>WINGS</a:t>
            </a:r>
            <a:br>
              <a:rPr lang="en-US" sz="4000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>http://</a:t>
            </a:r>
            <a:r>
              <a:rPr lang="en-US" sz="3200" dirty="0" err="1" smtClean="0">
                <a:latin typeface="Helvetica" charset="0"/>
                <a:ea typeface="ＭＳ Ｐゴシック" charset="0"/>
                <a:cs typeface="ＭＳ Ｐゴシック" charset="0"/>
              </a:rPr>
              <a:t>www.wings-workflows.org</a:t>
            </a:r>
            <a:endParaRPr lang="en-US" sz="32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587066" y="340912"/>
            <a:ext cx="2362200" cy="776287"/>
            <a:chOff x="152400" y="2895600"/>
            <a:chExt cx="8839200" cy="2743200"/>
          </a:xfrm>
        </p:grpSpPr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152400" y="2895600"/>
              <a:ext cx="8839200" cy="2743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6" name="Group 11"/>
            <p:cNvGrpSpPr>
              <a:grpSpLocks/>
            </p:cNvGrpSpPr>
            <p:nvPr/>
          </p:nvGrpSpPr>
          <p:grpSpPr bwMode="auto">
            <a:xfrm>
              <a:off x="228600" y="2971800"/>
              <a:ext cx="8763000" cy="2586231"/>
              <a:chOff x="381000" y="2971800"/>
              <a:chExt cx="8763000" cy="2586231"/>
            </a:xfrm>
          </p:grpSpPr>
          <p:pic>
            <p:nvPicPr>
              <p:cNvPr id="7" name="Picture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0400" y="3048000"/>
                <a:ext cx="5943600" cy="2469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1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" y="2971800"/>
                <a:ext cx="2590800" cy="2586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" y="1433356"/>
            <a:ext cx="7360890" cy="523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963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39775" y="4927600"/>
            <a:ext cx="7662864" cy="635000"/>
          </a:xfrm>
          <a:prstGeom prst="rect">
            <a:avLst/>
          </a:prstGeom>
          <a:solidFill>
            <a:srgbClr val="D9F2F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463799"/>
            <a:ext cx="7662864" cy="3479801"/>
          </a:xfrm>
          <a:ln>
            <a:solidFill>
              <a:srgbClr val="0000FF"/>
            </a:solidFill>
          </a:ln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Computational workflows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Benefits of using workflows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W</a:t>
            </a:r>
            <a:r>
              <a:rPr lang="en-US" sz="3600" dirty="0" smtClean="0"/>
              <a:t>orkflow systems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Semantic </a:t>
            </a:r>
            <a:r>
              <a:rPr lang="en-US" sz="3600" dirty="0" smtClean="0"/>
              <a:t>workflows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97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0"/>
            <a:ext cx="8229600" cy="1407459"/>
          </a:xfrm>
        </p:spPr>
        <p:txBody>
          <a:bodyPr/>
          <a:lstStyle/>
          <a:p>
            <a:r>
              <a:rPr lang="en-US" dirty="0" smtClean="0"/>
              <a:t>Workflows Treat Software Components as “Black Boxes”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5" y="2262094"/>
            <a:ext cx="4670425" cy="4189506"/>
          </a:xfrm>
        </p:spPr>
        <p:txBody>
          <a:bodyPr>
            <a:noAutofit/>
          </a:bodyPr>
          <a:lstStyle/>
          <a:p>
            <a:r>
              <a:rPr lang="en-US" sz="2400" dirty="0" smtClean="0"/>
              <a:t>You </a:t>
            </a:r>
            <a:r>
              <a:rPr lang="en-US" sz="2400" b="1" dirty="0" smtClean="0"/>
              <a:t>don’t have to understand </a:t>
            </a:r>
            <a:r>
              <a:rPr lang="en-US" sz="2400" dirty="0" smtClean="0"/>
              <a:t>the inner workings in order to </a:t>
            </a:r>
            <a:r>
              <a:rPr lang="en-US" sz="2400" b="1" dirty="0" smtClean="0"/>
              <a:t>use the component</a:t>
            </a:r>
          </a:p>
          <a:p>
            <a:r>
              <a:rPr lang="en-US" sz="2400" dirty="0" smtClean="0"/>
              <a:t>This is why we often refer to software as a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“black box”</a:t>
            </a:r>
          </a:p>
          <a:p>
            <a:r>
              <a:rPr lang="en-US" sz="2400" dirty="0" smtClean="0"/>
              <a:t>You do need to understand </a:t>
            </a:r>
            <a:r>
              <a:rPr lang="en-US" sz="2400" b="1" dirty="0" smtClean="0"/>
              <a:t>inputs/outputs/parameters </a:t>
            </a:r>
            <a:r>
              <a:rPr lang="en-US" sz="2400" dirty="0" smtClean="0"/>
              <a:t>and the </a:t>
            </a:r>
            <a:r>
              <a:rPr lang="en-US" sz="2400" b="1" dirty="0" smtClean="0"/>
              <a:t>program’s function</a:t>
            </a:r>
            <a:endParaRPr lang="en-US" sz="2400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14" b="26286"/>
          <a:stretch/>
        </p:blipFill>
        <p:spPr bwMode="auto">
          <a:xfrm>
            <a:off x="5359400" y="1964263"/>
            <a:ext cx="3489442" cy="44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18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941"/>
            <a:ext cx="8229600" cy="1216960"/>
          </a:xfrm>
        </p:spPr>
        <p:txBody>
          <a:bodyPr/>
          <a:lstStyle/>
          <a:p>
            <a:r>
              <a:rPr lang="en-US" dirty="0" smtClean="0"/>
              <a:t>Sometimes There Are Important Constraints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33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92299" y="2458876"/>
            <a:ext cx="30225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1200B3"/>
                </a:solidFill>
                <a:latin typeface="Courier"/>
                <a:cs typeface="Courier"/>
              </a:rPr>
              <a:t>Original: BAD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77349"/>
            <a:ext cx="3742267" cy="1598418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14" b="26286"/>
          <a:stretch/>
        </p:blipFill>
        <p:spPr bwMode="auto">
          <a:xfrm>
            <a:off x="4660900" y="2047597"/>
            <a:ext cx="3543300" cy="455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209800" y="5883988"/>
            <a:ext cx="30225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1200B3"/>
                </a:solidFill>
                <a:latin typeface="Courier"/>
                <a:cs typeface="Courier"/>
              </a:rPr>
              <a:t>Cipher:   EDG</a:t>
            </a:r>
            <a:endParaRPr lang="en-US" sz="2000" b="1" dirty="0">
              <a:solidFill>
                <a:srgbClr val="1200B3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830636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941"/>
            <a:ext cx="8229600" cy="1216960"/>
          </a:xfrm>
        </p:spPr>
        <p:txBody>
          <a:bodyPr/>
          <a:lstStyle/>
          <a:p>
            <a:r>
              <a:rPr lang="en-US" dirty="0" smtClean="0"/>
              <a:t>Sometimes There Are Important Constraints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73900" y="1539765"/>
            <a:ext cx="1900765" cy="70788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 err="1" smtClean="0">
                <a:solidFill>
                  <a:prstClr val="black"/>
                </a:solidFill>
                <a:latin typeface="Calisto MT"/>
              </a:rPr>
              <a:t>Shiftkey</a:t>
            </a:r>
            <a:r>
              <a:rPr lang="en-US" sz="2000" dirty="0" smtClean="0">
                <a:solidFill>
                  <a:prstClr val="black"/>
                </a:solidFill>
                <a:latin typeface="Calisto MT"/>
              </a:rPr>
              <a:t> should not be 26</a:t>
            </a:r>
          </a:p>
        </p:txBody>
      </p:sp>
      <p:sp>
        <p:nvSpPr>
          <p:cNvPr id="8" name="Rectangle 7"/>
          <p:cNvSpPr/>
          <p:nvPr/>
        </p:nvSpPr>
        <p:spPr>
          <a:xfrm>
            <a:off x="1892299" y="2458876"/>
            <a:ext cx="30225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1200B3"/>
                </a:solidFill>
                <a:latin typeface="Courier"/>
                <a:cs typeface="Courier"/>
              </a:rPr>
              <a:t>Original: BAD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77349"/>
            <a:ext cx="3742267" cy="1598418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14" b="26286"/>
          <a:stretch/>
        </p:blipFill>
        <p:spPr bwMode="auto">
          <a:xfrm>
            <a:off x="4660900" y="2047597"/>
            <a:ext cx="3543300" cy="455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209800" y="5883988"/>
            <a:ext cx="30225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1200B3"/>
                </a:solidFill>
                <a:latin typeface="Courier"/>
                <a:cs typeface="Courier"/>
              </a:rPr>
              <a:t>Cipher:   EDG</a:t>
            </a:r>
            <a:endParaRPr lang="en-US" sz="2000" b="1" dirty="0">
              <a:solidFill>
                <a:srgbClr val="1200B3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725397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941"/>
            <a:ext cx="8229600" cy="1216960"/>
          </a:xfrm>
        </p:spPr>
        <p:txBody>
          <a:bodyPr/>
          <a:lstStyle/>
          <a:p>
            <a:r>
              <a:rPr lang="en-US" dirty="0" smtClean="0"/>
              <a:t>Sometimes There Are Important Constraints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92299" y="2458876"/>
            <a:ext cx="30225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1200B3"/>
                </a:solidFill>
                <a:latin typeface="Courier"/>
                <a:cs typeface="Courier"/>
              </a:rPr>
              <a:t>Original: BAD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77349"/>
            <a:ext cx="3742267" cy="1598418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14" b="26286"/>
          <a:stretch/>
        </p:blipFill>
        <p:spPr bwMode="auto">
          <a:xfrm>
            <a:off x="4660900" y="2047597"/>
            <a:ext cx="3543300" cy="455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209800" y="5883988"/>
            <a:ext cx="30225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1200B3"/>
                </a:solidFill>
                <a:latin typeface="Courier"/>
                <a:cs typeface="Courier"/>
              </a:rPr>
              <a:t>Cipher:   EDG</a:t>
            </a:r>
            <a:endParaRPr lang="en-US" sz="2000" b="1" dirty="0">
              <a:solidFill>
                <a:srgbClr val="1200B3"/>
              </a:solidFill>
              <a:latin typeface="Courier"/>
              <a:cs typeface="Courie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73900" y="1539765"/>
            <a:ext cx="1900765" cy="70788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 err="1" smtClean="0">
                <a:solidFill>
                  <a:prstClr val="black"/>
                </a:solidFill>
                <a:latin typeface="Calisto MT"/>
              </a:rPr>
              <a:t>Shiftkey</a:t>
            </a:r>
            <a:r>
              <a:rPr lang="en-US" sz="2000" dirty="0" smtClean="0">
                <a:solidFill>
                  <a:prstClr val="black"/>
                </a:solidFill>
                <a:latin typeface="Calisto MT"/>
              </a:rPr>
              <a:t> should not be 26, or 0</a:t>
            </a:r>
          </a:p>
        </p:txBody>
      </p:sp>
    </p:spTree>
    <p:extLst>
      <p:ext uri="{BB962C8B-B14F-4D97-AF65-F5344CB8AC3E}">
        <p14:creationId xmlns:p14="http://schemas.microsoft.com/office/powerpoint/2010/main" val="3571790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3626" y="129241"/>
            <a:ext cx="8782574" cy="1143000"/>
          </a:xfrm>
        </p:spPr>
        <p:txBody>
          <a:bodyPr/>
          <a:lstStyle/>
          <a:p>
            <a:r>
              <a:rPr lang="en-US" dirty="0" smtClean="0"/>
              <a:t>Semantic Components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14" b="26286"/>
          <a:stretch/>
        </p:blipFill>
        <p:spPr bwMode="auto">
          <a:xfrm>
            <a:off x="917458" y="4076170"/>
            <a:ext cx="2212173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3626" y="3352644"/>
            <a:ext cx="360097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000" b="1" dirty="0" smtClean="0">
                <a:solidFill>
                  <a:prstClr val="black"/>
                </a:solidFill>
                <a:latin typeface="Calisto MT"/>
              </a:rPr>
              <a:t>Validation rule: </a:t>
            </a:r>
            <a:r>
              <a:rPr lang="en-US" sz="2000" dirty="0" err="1">
                <a:solidFill>
                  <a:prstClr val="black"/>
                </a:solidFill>
                <a:latin typeface="Calisto MT"/>
              </a:rPr>
              <a:t>S</a:t>
            </a:r>
            <a:r>
              <a:rPr lang="en-US" sz="2000" dirty="0" err="1" smtClean="0">
                <a:solidFill>
                  <a:prstClr val="black"/>
                </a:solidFill>
                <a:latin typeface="Calisto MT"/>
              </a:rPr>
              <a:t>hiftkey</a:t>
            </a:r>
            <a:r>
              <a:rPr lang="en-US" sz="2000" dirty="0" smtClean="0">
                <a:solidFill>
                  <a:prstClr val="black"/>
                </a:solidFill>
                <a:latin typeface="Calisto MT"/>
              </a:rPr>
              <a:t> cannot be zero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726" y="1704727"/>
            <a:ext cx="8871474" cy="138499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  <a:latin typeface="Cambria"/>
                <a:cs typeface="Cambria"/>
              </a:rPr>
              <a:t>Semantic components </a:t>
            </a:r>
            <a:r>
              <a:rPr lang="en-US" sz="2800" dirty="0" smtClean="0">
                <a:solidFill>
                  <a:srgbClr val="000090"/>
                </a:solidFill>
                <a:latin typeface="Cambria"/>
                <a:cs typeface="Cambria"/>
              </a:rPr>
              <a:t>include </a:t>
            </a:r>
            <a:r>
              <a:rPr lang="en-US" sz="2800" dirty="0" smtClean="0">
                <a:solidFill>
                  <a:srgbClr val="FF0000"/>
                </a:solidFill>
                <a:latin typeface="Cambria"/>
                <a:cs typeface="Cambria"/>
              </a:rPr>
              <a:t>semantic constraints </a:t>
            </a:r>
            <a:r>
              <a:rPr lang="en-US" sz="2800" dirty="0" smtClean="0">
                <a:solidFill>
                  <a:srgbClr val="000090"/>
                </a:solidFill>
                <a:latin typeface="Cambria"/>
                <a:cs typeface="Cambria"/>
              </a:rPr>
              <a:t>that express </a:t>
            </a:r>
            <a:r>
              <a:rPr lang="en-US" sz="2800" dirty="0" smtClean="0">
                <a:solidFill>
                  <a:srgbClr val="FF0000"/>
                </a:solidFill>
                <a:latin typeface="Cambria"/>
                <a:cs typeface="Cambria"/>
              </a:rPr>
              <a:t>logic rules</a:t>
            </a:r>
            <a:r>
              <a:rPr lang="en-US" sz="2800" dirty="0" smtClean="0">
                <a:solidFill>
                  <a:srgbClr val="000090"/>
                </a:solidFill>
                <a:latin typeface="Cambria"/>
                <a:cs typeface="Cambria"/>
              </a:rPr>
              <a:t> about their input or output data, parameters, or other uses of the underlying code</a:t>
            </a:r>
            <a:endParaRPr lang="en-US" sz="2800" dirty="0">
              <a:solidFill>
                <a:srgbClr val="000090"/>
              </a:solidFill>
              <a:latin typeface="Cambria"/>
              <a:cs typeface="Cambri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b="9419"/>
          <a:stretch/>
        </p:blipFill>
        <p:spPr>
          <a:xfrm>
            <a:off x="4922848" y="4089903"/>
            <a:ext cx="3611033" cy="26664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70400" y="3327244"/>
            <a:ext cx="4368801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000" b="1" dirty="0" smtClean="0">
                <a:solidFill>
                  <a:prstClr val="black"/>
                </a:solidFill>
                <a:latin typeface="Calisto MT"/>
              </a:rPr>
              <a:t>Parameter setting rule: </a:t>
            </a:r>
            <a:r>
              <a:rPr lang="en-US" sz="2000" dirty="0" err="1" smtClean="0">
                <a:solidFill>
                  <a:prstClr val="black"/>
                </a:solidFill>
                <a:latin typeface="Calisto MT"/>
              </a:rPr>
              <a:t>Sturges</a:t>
            </a:r>
            <a:r>
              <a:rPr lang="en-US" sz="2000" dirty="0" smtClean="0">
                <a:solidFill>
                  <a:prstClr val="black"/>
                </a:solidFill>
                <a:latin typeface="Calisto MT"/>
              </a:rPr>
              <a:t>’ rule </a:t>
            </a:r>
            <a:r>
              <a:rPr lang="en-US" sz="2000" smtClean="0">
                <a:solidFill>
                  <a:prstClr val="black"/>
                </a:solidFill>
                <a:latin typeface="Calisto MT"/>
              </a:rPr>
              <a:t>suggests that </a:t>
            </a:r>
            <a:r>
              <a:rPr lang="en-US" sz="2000" dirty="0" err="1" smtClean="0">
                <a:solidFill>
                  <a:prstClr val="black"/>
                </a:solidFill>
                <a:latin typeface="Calisto MT"/>
              </a:rPr>
              <a:t>number_of_bins</a:t>
            </a:r>
            <a:r>
              <a:rPr lang="en-US" sz="2000" dirty="0" smtClean="0">
                <a:solidFill>
                  <a:prstClr val="black"/>
                </a:solidFill>
                <a:latin typeface="Calisto MT"/>
              </a:rPr>
              <a:t> be set to </a:t>
            </a:r>
          </a:p>
          <a:p>
            <a:pPr defTabSz="914400"/>
            <a:r>
              <a:rPr lang="en-US" sz="2000" dirty="0" smtClean="0">
                <a:solidFill>
                  <a:prstClr val="black"/>
                </a:solidFill>
                <a:latin typeface="Calisto MT"/>
              </a:rPr>
              <a:t>log</a:t>
            </a:r>
            <a:r>
              <a:rPr lang="en-US" sz="2000" baseline="-25000" dirty="0" smtClean="0">
                <a:solidFill>
                  <a:prstClr val="black"/>
                </a:solidFill>
                <a:latin typeface="Calisto MT"/>
              </a:rPr>
              <a:t>2</a:t>
            </a:r>
            <a:r>
              <a:rPr lang="en-US" sz="2000" dirty="0">
                <a:solidFill>
                  <a:prstClr val="black"/>
                </a:solidFill>
                <a:latin typeface="Calisto MT"/>
              </a:rPr>
              <a:t>(number of data points) +1 </a:t>
            </a:r>
            <a:endParaRPr lang="en-US" sz="2000" b="1" dirty="0">
              <a:solidFill>
                <a:prstClr val="black"/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1491689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1168400"/>
            <a:ext cx="9144000" cy="568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941"/>
            <a:ext cx="8229600" cy="861360"/>
          </a:xfrm>
        </p:spPr>
        <p:txBody>
          <a:bodyPr/>
          <a:lstStyle/>
          <a:p>
            <a:r>
              <a:rPr lang="en-US" sz="4000" dirty="0" smtClean="0"/>
              <a:t>Semantic Constraints</a:t>
            </a:r>
            <a:br>
              <a:rPr lang="en-US" sz="4000" dirty="0" smtClean="0"/>
            </a:br>
            <a:r>
              <a:rPr lang="en-US" sz="4000" dirty="0" smtClean="0"/>
              <a:t>To Set Up Parameter Values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848" y="1919515"/>
            <a:ext cx="3611033" cy="29437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60900" y="1382536"/>
            <a:ext cx="436880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000" b="1" dirty="0" err="1" smtClean="0">
                <a:solidFill>
                  <a:prstClr val="black"/>
                </a:solidFill>
                <a:latin typeface="Calisto MT"/>
              </a:rPr>
              <a:t>Sturges</a:t>
            </a:r>
            <a:r>
              <a:rPr lang="en-US" sz="2000" b="1" dirty="0" smtClean="0">
                <a:solidFill>
                  <a:prstClr val="black"/>
                </a:solidFill>
                <a:latin typeface="Calisto MT"/>
              </a:rPr>
              <a:t>’ rule: </a:t>
            </a:r>
          </a:p>
          <a:p>
            <a:pPr defTabSz="914400"/>
            <a:r>
              <a:rPr lang="en-US" sz="2000" dirty="0" smtClean="0">
                <a:solidFill>
                  <a:prstClr val="black"/>
                </a:solidFill>
                <a:latin typeface="Calisto MT"/>
              </a:rPr>
              <a:t>bins </a:t>
            </a:r>
            <a:r>
              <a:rPr lang="en-US" sz="2000" dirty="0">
                <a:solidFill>
                  <a:prstClr val="black"/>
                </a:solidFill>
                <a:latin typeface="Calisto MT"/>
              </a:rPr>
              <a:t>= log</a:t>
            </a:r>
            <a:r>
              <a:rPr lang="en-US" sz="2000" baseline="-25000" dirty="0">
                <a:solidFill>
                  <a:prstClr val="black"/>
                </a:solidFill>
                <a:latin typeface="Calisto MT"/>
              </a:rPr>
              <a:t>2</a:t>
            </a:r>
            <a:r>
              <a:rPr lang="en-US" sz="2000" dirty="0">
                <a:solidFill>
                  <a:prstClr val="black"/>
                </a:solidFill>
                <a:latin typeface="Calisto MT"/>
              </a:rPr>
              <a:t>(number of data points) +1 </a:t>
            </a:r>
            <a:endParaRPr lang="en-US" sz="2000" b="1" dirty="0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35200" y="1382536"/>
            <a:ext cx="1993900" cy="822186"/>
          </a:xfrm>
          <a:prstGeom prst="roundRect">
            <a:avLst/>
          </a:prstGeom>
          <a:solidFill>
            <a:srgbClr val="2852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Fall-2016-Courses</a:t>
            </a:r>
            <a:endParaRPr lang="en-US" sz="2400" dirty="0">
              <a:solidFill>
                <a:srgbClr val="FFFF00"/>
              </a:solidFill>
            </a:endParaRPr>
          </a:p>
        </p:txBody>
      </p:sp>
      <p:graphicFrame>
        <p:nvGraphicFramePr>
          <p:cNvPr id="8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13575141"/>
              </p:ext>
            </p:extLst>
          </p:nvPr>
        </p:nvGraphicFramePr>
        <p:xfrm>
          <a:off x="254001" y="3892901"/>
          <a:ext cx="4668847" cy="2220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9999"/>
                <a:gridCol w="1371600"/>
                <a:gridCol w="1193800"/>
                <a:gridCol w="833448"/>
              </a:tblGrid>
              <a:tr h="38596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Course ID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Enrollment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Instructor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Open</a:t>
                      </a:r>
                      <a:endParaRPr lang="en-US" sz="1800" dirty="0"/>
                    </a:p>
                  </a:txBody>
                  <a:tcPr/>
                </a:tc>
              </a:tr>
              <a:tr h="45855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549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A. Gold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Yes</a:t>
                      </a:r>
                      <a:endParaRPr lang="en-US" sz="1800" dirty="0"/>
                    </a:p>
                  </a:txBody>
                  <a:tcPr/>
                </a:tc>
              </a:tr>
              <a:tr h="45855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533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D. Garcia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Open</a:t>
                      </a:r>
                      <a:endParaRPr lang="en-US" sz="1800" dirty="0"/>
                    </a:p>
                  </a:txBody>
                  <a:tcPr/>
                </a:tc>
              </a:tr>
              <a:tr h="45855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556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P. Peters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Y</a:t>
                      </a:r>
                      <a:endParaRPr lang="en-US" sz="1800" dirty="0"/>
                    </a:p>
                  </a:txBody>
                  <a:tcPr/>
                </a:tc>
              </a:tr>
              <a:tr h="45855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J. Smith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Open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3987800" y="2204722"/>
            <a:ext cx="1117600" cy="386078"/>
          </a:xfrm>
          <a:prstGeom prst="straightConnector1">
            <a:avLst/>
          </a:prstGeom>
          <a:ln>
            <a:solidFill>
              <a:srgbClr val="28528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94207" y="2806700"/>
            <a:ext cx="2832814" cy="92333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Number of </a:t>
            </a:r>
            <a:r>
              <a:rPr lang="en-US" dirty="0" err="1" smtClean="0"/>
              <a:t>datapoints</a:t>
            </a:r>
            <a:r>
              <a:rPr lang="en-US" dirty="0" smtClean="0"/>
              <a:t>: 479</a:t>
            </a:r>
          </a:p>
          <a:p>
            <a:r>
              <a:rPr lang="en-US" dirty="0" smtClean="0"/>
              <a:t>Semester: Fall</a:t>
            </a:r>
          </a:p>
          <a:p>
            <a:r>
              <a:rPr lang="en-US" dirty="0" smtClean="0"/>
              <a:t>Year: 2016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01700" y="2373868"/>
            <a:ext cx="1479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Metadata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7801" y="3418536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Data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Bent Arrow 16"/>
          <p:cNvSpPr/>
          <p:nvPr/>
        </p:nvSpPr>
        <p:spPr>
          <a:xfrm rot="16200000" flipH="1">
            <a:off x="1323894" y="1695113"/>
            <a:ext cx="536317" cy="1057695"/>
          </a:xfrm>
          <a:prstGeom prst="ben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Bent Arrow 17"/>
          <p:cNvSpPr/>
          <p:nvPr/>
        </p:nvSpPr>
        <p:spPr>
          <a:xfrm rot="16200000" flipH="1">
            <a:off x="231970" y="1542308"/>
            <a:ext cx="1910962" cy="1866898"/>
          </a:xfrm>
          <a:prstGeom prst="bentArrow">
            <a:avLst>
              <a:gd name="adj1" fmla="val 7370"/>
              <a:gd name="adj2" fmla="val 6746"/>
              <a:gd name="adj3" fmla="val 9127"/>
              <a:gd name="adj4" fmla="val 2629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1835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45141"/>
            <a:ext cx="8391995" cy="1143000"/>
          </a:xfrm>
        </p:spPr>
        <p:txBody>
          <a:bodyPr/>
          <a:lstStyle/>
          <a:p>
            <a:r>
              <a:rPr lang="en-US" sz="4400" dirty="0" smtClean="0"/>
              <a:t>WINGS Customizes Workflows through Semantic Constraints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3122184"/>
            <a:ext cx="3735816" cy="37358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322" y="3284097"/>
            <a:ext cx="3414617" cy="34146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199" y="2237290"/>
            <a:ext cx="3735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>
                <a:solidFill>
                  <a:prstClr val="black"/>
                </a:solidFill>
                <a:latin typeface="Calisto MT"/>
              </a:rPr>
              <a:t>The data file for this histogram </a:t>
            </a:r>
            <a:r>
              <a:rPr lang="en-US" sz="2000" dirty="0" smtClean="0">
                <a:solidFill>
                  <a:prstClr val="black"/>
                </a:solidFill>
                <a:latin typeface="Calisto MT"/>
              </a:rPr>
              <a:t>has </a:t>
            </a:r>
            <a:r>
              <a:rPr lang="en-US" sz="2000" dirty="0">
                <a:solidFill>
                  <a:prstClr val="black"/>
                </a:solidFill>
                <a:latin typeface="Calisto MT"/>
              </a:rPr>
              <a:t>10 data points, so </a:t>
            </a:r>
            <a:r>
              <a:rPr lang="en-US" sz="2000" dirty="0" smtClean="0">
                <a:solidFill>
                  <a:prstClr val="black"/>
                </a:solidFill>
                <a:latin typeface="Calisto MT"/>
              </a:rPr>
              <a:t>WINGS automatically proposes 4 </a:t>
            </a:r>
            <a:r>
              <a:rPr lang="en-US" sz="2000" dirty="0">
                <a:solidFill>
                  <a:prstClr val="black"/>
                </a:solidFill>
                <a:latin typeface="Calisto MT"/>
              </a:rPr>
              <a:t>bins: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18783" y="2193363"/>
            <a:ext cx="36304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>
                <a:solidFill>
                  <a:prstClr val="black"/>
                </a:solidFill>
                <a:latin typeface="Calisto MT"/>
              </a:rPr>
              <a:t>The data file for this histogram </a:t>
            </a:r>
            <a:r>
              <a:rPr lang="en-US" sz="2000" dirty="0" smtClean="0">
                <a:solidFill>
                  <a:prstClr val="black"/>
                </a:solidFill>
                <a:latin typeface="Calisto MT"/>
              </a:rPr>
              <a:t>has </a:t>
            </a:r>
            <a:r>
              <a:rPr lang="en-US" sz="2000" dirty="0">
                <a:solidFill>
                  <a:prstClr val="black"/>
                </a:solidFill>
                <a:latin typeface="Calisto MT"/>
              </a:rPr>
              <a:t>100 data points, so </a:t>
            </a:r>
            <a:r>
              <a:rPr lang="en-US" sz="2000" dirty="0" smtClean="0">
                <a:solidFill>
                  <a:prstClr val="black"/>
                </a:solidFill>
                <a:latin typeface="Calisto MT"/>
              </a:rPr>
              <a:t>WINGS automatically proposes 7 </a:t>
            </a:r>
            <a:r>
              <a:rPr lang="en-US" sz="2000" dirty="0">
                <a:solidFill>
                  <a:prstClr val="black"/>
                </a:solidFill>
                <a:latin typeface="Calisto MT"/>
              </a:rPr>
              <a:t>bins:</a:t>
            </a:r>
          </a:p>
          <a:p>
            <a:pPr defTabSz="914400"/>
            <a:endParaRPr lang="en-US" sz="2000" dirty="0">
              <a:solidFill>
                <a:prstClr val="black"/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7622967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977"/>
            <a:ext cx="9144000" cy="605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49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463799"/>
            <a:ext cx="7662864" cy="3302001"/>
          </a:xfrm>
          <a:ln>
            <a:solidFill>
              <a:srgbClr val="0000FF"/>
            </a:solidFill>
          </a:ln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Computational workflows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Benefits of using workflows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W</a:t>
            </a:r>
            <a:r>
              <a:rPr lang="en-US" sz="3600" dirty="0" smtClean="0"/>
              <a:t>orkflow systems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Semantic </a:t>
            </a:r>
            <a:r>
              <a:rPr lang="en-US" sz="3600" dirty="0" smtClean="0"/>
              <a:t>workflows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813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3809"/>
            <a:ext cx="9144000" cy="60193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6141" y="2443079"/>
            <a:ext cx="2079543" cy="428949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8020" y="710532"/>
            <a:ext cx="1879600" cy="409073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86084" y="1151689"/>
            <a:ext cx="8730748" cy="903705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21"/>
          <p:cNvGrpSpPr>
            <a:grpSpLocks/>
          </p:cNvGrpSpPr>
          <p:nvPr/>
        </p:nvGrpSpPr>
        <p:grpSpPr bwMode="auto">
          <a:xfrm>
            <a:off x="6019632" y="5470680"/>
            <a:ext cx="2997200" cy="917420"/>
            <a:chOff x="152400" y="2895600"/>
            <a:chExt cx="8839200" cy="2743200"/>
          </a:xfrm>
        </p:grpSpPr>
        <p:sp>
          <p:nvSpPr>
            <p:cNvPr id="16" name="Rectangle 22"/>
            <p:cNvSpPr>
              <a:spLocks noChangeArrowheads="1"/>
            </p:cNvSpPr>
            <p:nvPr/>
          </p:nvSpPr>
          <p:spPr bwMode="auto">
            <a:xfrm>
              <a:off x="152400" y="2895600"/>
              <a:ext cx="8839200" cy="2743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7" name="Group 23"/>
            <p:cNvGrpSpPr>
              <a:grpSpLocks/>
            </p:cNvGrpSpPr>
            <p:nvPr/>
          </p:nvGrpSpPr>
          <p:grpSpPr bwMode="auto">
            <a:xfrm>
              <a:off x="228600" y="2971800"/>
              <a:ext cx="8763000" cy="2586231"/>
              <a:chOff x="381000" y="2971800"/>
              <a:chExt cx="8763000" cy="2586231"/>
            </a:xfrm>
          </p:grpSpPr>
          <p:pic>
            <p:nvPicPr>
              <p:cNvPr id="18" name="Picture 2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0400" y="3048000"/>
                <a:ext cx="5943600" cy="2469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2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" y="2971800"/>
                <a:ext cx="2590800" cy="2586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" name="Rounded Rectangular Callout 2"/>
          <p:cNvSpPr/>
          <p:nvPr/>
        </p:nvSpPr>
        <p:spPr>
          <a:xfrm>
            <a:off x="2395130" y="5005378"/>
            <a:ext cx="2037170" cy="1727200"/>
          </a:xfrm>
          <a:prstGeom prst="wedgeRoundRectCallout">
            <a:avLst>
              <a:gd name="adj1" fmla="val -61355"/>
              <a:gd name="adj2" fmla="val -3125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All tools and components in one click workflow</a:t>
            </a:r>
            <a:endParaRPr lang="en-US" sz="2400" dirty="0"/>
          </a:p>
        </p:txBody>
      </p:sp>
      <p:sp>
        <p:nvSpPr>
          <p:cNvPr id="20" name="Rounded Rectangular Callout 19"/>
          <p:cNvSpPr/>
          <p:nvPr/>
        </p:nvSpPr>
        <p:spPr>
          <a:xfrm>
            <a:off x="3525430" y="2668578"/>
            <a:ext cx="2037170" cy="1727200"/>
          </a:xfrm>
          <a:prstGeom prst="wedgeRoundRectCallout">
            <a:avLst>
              <a:gd name="adj1" fmla="val -139281"/>
              <a:gd name="adj2" fmla="val -14228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Suggestions for parameter settings</a:t>
            </a:r>
            <a:endParaRPr lang="en-US" sz="2400" dirty="0"/>
          </a:p>
        </p:txBody>
      </p:sp>
      <p:sp>
        <p:nvSpPr>
          <p:cNvPr id="21" name="Rounded Rectangular Callout 20"/>
          <p:cNvSpPr/>
          <p:nvPr/>
        </p:nvSpPr>
        <p:spPr>
          <a:xfrm>
            <a:off x="6649630" y="2820978"/>
            <a:ext cx="2037170" cy="1941522"/>
          </a:xfrm>
          <a:prstGeom prst="wedgeRoundRectCallout">
            <a:avLst>
              <a:gd name="adj1" fmla="val -92525"/>
              <a:gd name="adj2" fmla="val -88999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Validation of workflow inputs based on workflow components</a:t>
            </a: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8689"/>
            <a:ext cx="8229600" cy="701843"/>
          </a:xfrm>
        </p:spPr>
        <p:txBody>
          <a:bodyPr/>
          <a:lstStyle/>
          <a:p>
            <a:r>
              <a:rPr lang="en-US" dirty="0" smtClean="0"/>
              <a:t>Summary: Semantic Workflows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191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241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1574801"/>
            <a:ext cx="8521699" cy="4381500"/>
          </a:xfrm>
          <a:solidFill>
            <a:schemeClr val="bg1"/>
          </a:solidFill>
          <a:ln>
            <a:solidFill>
              <a:srgbClr val="0000FF"/>
            </a:solidFill>
          </a:ln>
        </p:spPr>
        <p:txBody>
          <a:bodyPr>
            <a:noAutofit/>
          </a:bodyPr>
          <a:lstStyle/>
          <a:p>
            <a:pPr>
              <a:spcBef>
                <a:spcPts val="800"/>
              </a:spcBef>
            </a:pPr>
            <a:r>
              <a:rPr lang="en-US" sz="3600" dirty="0" smtClean="0">
                <a:solidFill>
                  <a:srgbClr val="3366FF"/>
                </a:solidFill>
              </a:rPr>
              <a:t>Workflows </a:t>
            </a:r>
            <a:r>
              <a:rPr lang="en-US" sz="3600" dirty="0" smtClean="0"/>
              <a:t>are complex compositions of advanced data analysis software</a:t>
            </a:r>
          </a:p>
          <a:p>
            <a:pPr>
              <a:spcBef>
                <a:spcPts val="800"/>
              </a:spcBef>
            </a:pPr>
            <a:r>
              <a:rPr lang="en-US" sz="3600" dirty="0" smtClean="0">
                <a:solidFill>
                  <a:srgbClr val="3366FF"/>
                </a:solidFill>
              </a:rPr>
              <a:t>Workflows</a:t>
            </a:r>
            <a:r>
              <a:rPr lang="en-US" sz="3600" dirty="0" smtClean="0"/>
              <a:t> make it easy for domain experts to use advanced analytic methods</a:t>
            </a:r>
          </a:p>
          <a:p>
            <a:pPr>
              <a:spcBef>
                <a:spcPts val="800"/>
              </a:spcBef>
            </a:pPr>
            <a:r>
              <a:rPr lang="en-US" sz="3600" dirty="0" smtClean="0"/>
              <a:t>Many </a:t>
            </a:r>
            <a:r>
              <a:rPr lang="en-US" sz="3600" dirty="0" smtClean="0">
                <a:solidFill>
                  <a:srgbClr val="3366FF"/>
                </a:solidFill>
              </a:rPr>
              <a:t>workflow systems </a:t>
            </a:r>
            <a:r>
              <a:rPr lang="en-US" sz="3600" dirty="0" smtClean="0"/>
              <a:t>available </a:t>
            </a:r>
          </a:p>
          <a:p>
            <a:pPr>
              <a:spcBef>
                <a:spcPts val="800"/>
              </a:spcBef>
            </a:pPr>
            <a:r>
              <a:rPr lang="en-US" sz="3600" dirty="0" smtClean="0">
                <a:solidFill>
                  <a:srgbClr val="3366FF"/>
                </a:solidFill>
              </a:rPr>
              <a:t>WINGS</a:t>
            </a:r>
            <a:r>
              <a:rPr lang="en-US" sz="3600" dirty="0" smtClean="0"/>
              <a:t> has additional capabilities to enforce important semantic constraints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41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6242314"/>
            <a:ext cx="8039100" cy="474662"/>
          </a:xfrm>
          <a:prstGeom prst="rect">
            <a:avLst/>
          </a:prstGeom>
          <a:solidFill>
            <a:srgbClr val="D9F2FE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Monotype Sorts" charset="0"/>
              <a:buNone/>
            </a:pPr>
            <a:r>
              <a:rPr lang="en-US" sz="2400" b="1" dirty="0">
                <a:solidFill>
                  <a:srgbClr val="FF00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http://</a:t>
            </a:r>
            <a:r>
              <a:rPr lang="en-US" sz="2400" b="1" dirty="0" err="1">
                <a:solidFill>
                  <a:srgbClr val="FF00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www.wings-</a:t>
            </a:r>
            <a:r>
              <a:rPr lang="en-US" sz="2400" b="1" dirty="0" err="1" smtClean="0">
                <a:solidFill>
                  <a:srgbClr val="FF00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workflows.org</a:t>
            </a:r>
            <a:endParaRPr lang="en-US" sz="2400" b="1" dirty="0">
              <a:solidFill>
                <a:srgbClr val="FF0000"/>
              </a:solidFill>
              <a:latin typeface="Book Antiqu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763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84669"/>
            <a:ext cx="8229600" cy="1524000"/>
          </a:xfrm>
        </p:spPr>
        <p:txBody>
          <a:bodyPr/>
          <a:lstStyle/>
          <a:p>
            <a:r>
              <a:rPr lang="en-US" dirty="0" smtClean="0"/>
              <a:t>“Workflow” Is a Common Term to Denote Organized Activities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334" y="2088464"/>
            <a:ext cx="6378222" cy="47283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19333"/>
            <a:ext cx="33045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www.flickr.com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/photos/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atosorigin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/11008571564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98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0"/>
            <a:ext cx="8229600" cy="1407459"/>
          </a:xfrm>
        </p:spPr>
        <p:txBody>
          <a:bodyPr/>
          <a:lstStyle/>
          <a:p>
            <a:r>
              <a:rPr lang="en-US" dirty="0" smtClean="0"/>
              <a:t>Treating Workflow Components as “Black Boxes”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5" y="2262094"/>
            <a:ext cx="4670425" cy="4189506"/>
          </a:xfrm>
        </p:spPr>
        <p:txBody>
          <a:bodyPr>
            <a:noAutofit/>
          </a:bodyPr>
          <a:lstStyle/>
          <a:p>
            <a:r>
              <a:rPr lang="en-US" sz="2400" dirty="0" smtClean="0"/>
              <a:t>You </a:t>
            </a:r>
            <a:r>
              <a:rPr lang="en-US" sz="2400" b="1" dirty="0" smtClean="0"/>
              <a:t>don’t have to understand </a:t>
            </a:r>
            <a:r>
              <a:rPr lang="en-US" sz="2400" dirty="0" smtClean="0"/>
              <a:t>the inner workings in order to </a:t>
            </a:r>
            <a:r>
              <a:rPr lang="en-US" sz="2400" b="1" dirty="0" smtClean="0"/>
              <a:t>use the component</a:t>
            </a:r>
          </a:p>
          <a:p>
            <a:r>
              <a:rPr lang="en-US" sz="2400" dirty="0" smtClean="0"/>
              <a:t>This is why we often refer to software as a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“black box”</a:t>
            </a:r>
          </a:p>
          <a:p>
            <a:r>
              <a:rPr lang="en-US" sz="2400" dirty="0" smtClean="0"/>
              <a:t>You do need to understand </a:t>
            </a:r>
            <a:r>
              <a:rPr lang="en-US" sz="2400" b="1" dirty="0" smtClean="0"/>
              <a:t>inputs/outputs/parameters </a:t>
            </a:r>
            <a:r>
              <a:rPr lang="en-US" sz="2400" dirty="0" smtClean="0"/>
              <a:t>and the </a:t>
            </a:r>
            <a:r>
              <a:rPr lang="en-US" sz="2400" b="1" dirty="0" smtClean="0"/>
              <a:t>program’s function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400" y="2451100"/>
            <a:ext cx="2146300" cy="3530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00700" y="3937000"/>
            <a:ext cx="1492716" cy="369332"/>
          </a:xfrm>
          <a:prstGeom prst="rect">
            <a:avLst/>
          </a:prstGeom>
          <a:solidFill>
            <a:srgbClr val="F4C08C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Arial"/>
                <a:cs typeface="Arial"/>
              </a:rPr>
              <a:t>RotateRight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100" y="2359278"/>
            <a:ext cx="1028700" cy="14407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17365" y="4540938"/>
            <a:ext cx="1028700" cy="144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70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941"/>
            <a:ext cx="8229600" cy="1216960"/>
          </a:xfrm>
        </p:spPr>
        <p:txBody>
          <a:bodyPr/>
          <a:lstStyle/>
          <a:p>
            <a:r>
              <a:rPr lang="en-US" dirty="0" smtClean="0"/>
              <a:t>Components as Black Boxes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7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92299" y="2458876"/>
            <a:ext cx="30225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1200B3"/>
                </a:solidFill>
                <a:latin typeface="Courier"/>
                <a:cs typeface="Courier"/>
              </a:rPr>
              <a:t>Original: BAD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77349"/>
            <a:ext cx="3742267" cy="1598418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14" b="26286"/>
          <a:stretch/>
        </p:blipFill>
        <p:spPr bwMode="auto">
          <a:xfrm>
            <a:off x="4660900" y="2047597"/>
            <a:ext cx="3543300" cy="455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209800" y="5883988"/>
            <a:ext cx="30225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1200B3"/>
                </a:solidFill>
                <a:latin typeface="Courier"/>
                <a:cs typeface="Courier"/>
              </a:rPr>
              <a:t>Cipher:   EDG</a:t>
            </a:r>
            <a:endParaRPr lang="en-US" sz="2000" b="1" dirty="0">
              <a:solidFill>
                <a:srgbClr val="1200B3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4011424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Software for Data Analysis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102" y="1183347"/>
            <a:ext cx="3086269" cy="4491405"/>
          </a:xfrm>
          <a:solidFill>
            <a:srgbClr val="FFFFFF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1) Commercial statistical packages</a:t>
            </a:r>
          </a:p>
          <a:p>
            <a:pPr lvl="1"/>
            <a:r>
              <a:rPr lang="en-US" sz="2800" dirty="0" smtClean="0"/>
              <a:t>SPSS</a:t>
            </a:r>
          </a:p>
          <a:p>
            <a:pPr lvl="1"/>
            <a:r>
              <a:rPr lang="en-US" sz="2800" dirty="0" smtClean="0"/>
              <a:t>SAS</a:t>
            </a:r>
          </a:p>
          <a:p>
            <a:pPr lvl="1"/>
            <a:r>
              <a:rPr lang="en-US" sz="2800" dirty="0" err="1" smtClean="0"/>
              <a:t>Stata</a:t>
            </a:r>
            <a:endParaRPr lang="en-US" sz="2800" dirty="0" smtClean="0"/>
          </a:p>
          <a:p>
            <a:pPr lvl="1"/>
            <a:r>
              <a:rPr lang="en-US" sz="2800" dirty="0" smtClean="0"/>
              <a:t>MATLAB</a:t>
            </a:r>
          </a:p>
          <a:p>
            <a:pPr lvl="1"/>
            <a:r>
              <a:rPr lang="en-US" sz="2800" dirty="0" err="1" smtClean="0"/>
              <a:t>Mathematica</a:t>
            </a:r>
            <a:endParaRPr lang="en-US" sz="2800" dirty="0" smtClean="0"/>
          </a:p>
          <a:p>
            <a:pPr lvl="1"/>
            <a:r>
              <a:rPr lang="en-US" sz="2800" dirty="0" smtClean="0"/>
              <a:t>…</a:t>
            </a:r>
          </a:p>
          <a:p>
            <a:pPr lvl="1"/>
            <a:r>
              <a:rPr lang="en-US" sz="2800" dirty="0" smtClean="0"/>
              <a:t>(Excel)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40392" y="1183347"/>
            <a:ext cx="3442443" cy="4491405"/>
          </a:xfrm>
          <a:solidFill>
            <a:srgbClr val="FFFFFF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74A510"/>
                </a:solidFill>
              </a:rPr>
              <a:t>2) Open source (free) software </a:t>
            </a:r>
          </a:p>
          <a:p>
            <a:pPr lvl="1"/>
            <a:r>
              <a:rPr lang="en-US" sz="2800" dirty="0" smtClean="0"/>
              <a:t>R package</a:t>
            </a:r>
          </a:p>
          <a:p>
            <a:pPr lvl="1"/>
            <a:r>
              <a:rPr lang="en-US" sz="2800" dirty="0" smtClean="0"/>
              <a:t>Python libraries </a:t>
            </a:r>
          </a:p>
          <a:p>
            <a:pPr lvl="1"/>
            <a:r>
              <a:rPr lang="en-US" sz="2800" dirty="0" err="1" smtClean="0"/>
              <a:t>OpenCV</a:t>
            </a:r>
            <a:r>
              <a:rPr lang="en-US" sz="2800" dirty="0" smtClean="0"/>
              <a:t> for image processing</a:t>
            </a:r>
          </a:p>
          <a:p>
            <a:pPr lvl="1"/>
            <a:r>
              <a:rPr lang="en-US" sz="2800" dirty="0" smtClean="0"/>
              <a:t>NLTK for text processing</a:t>
            </a:r>
          </a:p>
          <a:p>
            <a:pPr lvl="1"/>
            <a:r>
              <a:rPr lang="en-US" sz="2800" dirty="0" smtClean="0"/>
              <a:t>…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8</a:t>
            </a:fld>
            <a:endParaRPr lang="en-US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6553200" y="1183347"/>
            <a:ext cx="2552700" cy="4491405"/>
          </a:xfrm>
          <a:prstGeom prst="rect">
            <a:avLst/>
          </a:prstGeom>
          <a:solidFill>
            <a:srgbClr val="FFFFFF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46275" indent="-227013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tabLst/>
              <a:defRPr lang="en-US"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2701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charset="2"/>
              <a:buChar char="u"/>
              <a:tabLst/>
              <a:defRPr lang="en-US"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27013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tabLst/>
              <a:defRPr lang="en-US"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2701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charset="2"/>
              <a:buChar char="u"/>
              <a:tabLst/>
              <a:defRPr lang="en-US"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2800" dirty="0">
                <a:solidFill>
                  <a:srgbClr val="74A510"/>
                </a:solidFill>
              </a:rPr>
              <a:t>3</a:t>
            </a:r>
            <a:r>
              <a:rPr lang="en-US" sz="2800" dirty="0" smtClean="0">
                <a:solidFill>
                  <a:srgbClr val="74A510"/>
                </a:solidFill>
              </a:rPr>
              <a:t>) Custom software </a:t>
            </a:r>
          </a:p>
          <a:p>
            <a:pPr lvl="1"/>
            <a:r>
              <a:rPr lang="en-US" sz="2800" dirty="0" smtClean="0"/>
              <a:t>Scripts</a:t>
            </a:r>
          </a:p>
          <a:p>
            <a:pPr lvl="1"/>
            <a:r>
              <a:rPr lang="en-US" sz="2800" dirty="0" smtClean="0"/>
              <a:t>Functions built by</a:t>
            </a:r>
          </a:p>
          <a:p>
            <a:pPr lvl="1"/>
            <a:r>
              <a:rPr lang="en-US" sz="2800" dirty="0" smtClean="0"/>
              <a:t>developers</a:t>
            </a:r>
          </a:p>
          <a:p>
            <a:pPr lvl="1"/>
            <a:r>
              <a:rPr lang="en-US" sz="2800" dirty="0" smtClean="0"/>
              <a:t>…</a:t>
            </a:r>
            <a:endParaRPr lang="en-US" sz="2800" dirty="0"/>
          </a:p>
        </p:txBody>
      </p:sp>
      <p:sp>
        <p:nvSpPr>
          <p:cNvPr id="8" name="Content Placeholder 12"/>
          <p:cNvSpPr txBox="1">
            <a:spLocks/>
          </p:cNvSpPr>
          <p:nvPr/>
        </p:nvSpPr>
        <p:spPr>
          <a:xfrm>
            <a:off x="457200" y="5827151"/>
            <a:ext cx="8299450" cy="881093"/>
          </a:xfrm>
          <a:prstGeom prst="rect">
            <a:avLst/>
          </a:prstGeom>
          <a:solidFill>
            <a:schemeClr val="bg1">
              <a:lumMod val="75000"/>
            </a:schemeClr>
          </a:solidFill>
          <a:ln w="57150" cmpd="sng">
            <a:solidFill>
              <a:srgbClr val="74A51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46275" indent="-227013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lang="en-US"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2701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lang="en-US"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27013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lang="en-US"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2701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lang="en-US"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2400" dirty="0" smtClean="0">
                <a:latin typeface="Book Antiqua" charset="0"/>
                <a:ea typeface="ＭＳ Ｐゴシック" charset="0"/>
                <a:cs typeface="ＭＳ Ｐゴシック" charset="0"/>
              </a:rPr>
              <a:t>Can create workflow components by exposing a function (i.e., a command line invocation)</a:t>
            </a:r>
          </a:p>
        </p:txBody>
      </p:sp>
    </p:spTree>
    <p:extLst>
      <p:ext uri="{BB962C8B-B14F-4D97-AF65-F5344CB8AC3E}">
        <p14:creationId xmlns:p14="http://schemas.microsoft.com/office/powerpoint/2010/main" val="4071323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886"/>
            <a:ext cx="8229600" cy="96738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Segmentation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9</a:t>
            </a:fld>
            <a:endParaRPr lang="en-US"/>
          </a:p>
        </p:txBody>
      </p:sp>
      <p:sp>
        <p:nvSpPr>
          <p:cNvPr id="7" name="Shape 302"/>
          <p:cNvSpPr txBox="1"/>
          <p:nvPr/>
        </p:nvSpPr>
        <p:spPr>
          <a:xfrm>
            <a:off x="-1" y="6555844"/>
            <a:ext cx="7723699" cy="3021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200" dirty="0" smtClean="0">
                <a:solidFill>
                  <a:schemeClr val="bg1">
                    <a:lumMod val="50000"/>
                  </a:schemeClr>
                </a:solidFill>
              </a:rPr>
              <a:t>http</a:t>
            </a:r>
            <a:r>
              <a:rPr lang="en" sz="1200" dirty="0">
                <a:solidFill>
                  <a:schemeClr val="bg1">
                    <a:lumMod val="50000"/>
                  </a:schemeClr>
                </a:solidFill>
              </a:rPr>
              <a:t>://docs.opencv.org/master/d3/db4/tutorial_py_watershed.html</a:t>
            </a:r>
          </a:p>
        </p:txBody>
      </p:sp>
      <p:pic>
        <p:nvPicPr>
          <p:cNvPr id="11" name="Shape 2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6200000">
            <a:off x="5116324" y="1496818"/>
            <a:ext cx="1720561" cy="2321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2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200000">
            <a:off x="5116324" y="4043233"/>
            <a:ext cx="1720562" cy="232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0640" b="49495"/>
          <a:stretch/>
        </p:blipFill>
        <p:spPr>
          <a:xfrm>
            <a:off x="609600" y="2413000"/>
            <a:ext cx="3257398" cy="316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08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Genesis.thmx</Template>
  <TotalTime>13938</TotalTime>
  <Words>831</Words>
  <Application>Microsoft Macintosh PowerPoint</Application>
  <PresentationFormat>On-screen Show (4:3)</PresentationFormat>
  <Paragraphs>218</Paragraphs>
  <Slides>41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Genesis</vt:lpstr>
      <vt:lpstr>An Introduction to Workflows and WINGS</vt:lpstr>
      <vt:lpstr>PowerPoint Presentation</vt:lpstr>
      <vt:lpstr>PowerPoint Presentation</vt:lpstr>
      <vt:lpstr>Topics</vt:lpstr>
      <vt:lpstr>“Workflow” Is a Common Term to Denote Organized Activities</vt:lpstr>
      <vt:lpstr>Treating Workflow Components as “Black Boxes”</vt:lpstr>
      <vt:lpstr>Components as Black Boxes</vt:lpstr>
      <vt:lpstr>Software for Data Analysis</vt:lpstr>
      <vt:lpstr>Segmentation</vt:lpstr>
      <vt:lpstr>Segmentation</vt:lpstr>
      <vt:lpstr>Edge Detection</vt:lpstr>
      <vt:lpstr>Composing Functions</vt:lpstr>
      <vt:lpstr>Computational Workflows </vt:lpstr>
      <vt:lpstr>Topics</vt:lpstr>
      <vt:lpstr>Simple Programming Paradigm</vt:lpstr>
      <vt:lpstr>Many Compositions to Try</vt:lpstr>
      <vt:lpstr>More Complex Compositions</vt:lpstr>
      <vt:lpstr>Modular Assembly</vt:lpstr>
      <vt:lpstr>Facilitating Communication Across Data Science Expertise Areas</vt:lpstr>
      <vt:lpstr>Data Science Teams: 1) The Domain Experts</vt:lpstr>
      <vt:lpstr>Data Science Teams: 2) Semantics and Data Integration Masters</vt:lpstr>
      <vt:lpstr>Data Science Teams: 3) The Math Whizes</vt:lpstr>
      <vt:lpstr>Data Science Teams: 4) The Scalability Hackers</vt:lpstr>
      <vt:lpstr>Distinct Expertise in Data Science</vt:lpstr>
      <vt:lpstr>Facilitating Communication Across Data Science Expertise Areas</vt:lpstr>
      <vt:lpstr>ICU Patient Clustering  [Marlin et al IHI’12; Kale et al ‘13]</vt:lpstr>
      <vt:lpstr>Benefits of Using Workflows</vt:lpstr>
      <vt:lpstr>Topics</vt:lpstr>
      <vt:lpstr>Workflow Systems</vt:lpstr>
      <vt:lpstr>WINGS http://www.wings-workflows.org</vt:lpstr>
      <vt:lpstr>Topics</vt:lpstr>
      <vt:lpstr>Workflows Treat Software Components as “Black Boxes”</vt:lpstr>
      <vt:lpstr>Sometimes There Are Important Constraints</vt:lpstr>
      <vt:lpstr>Sometimes There Are Important Constraints</vt:lpstr>
      <vt:lpstr>Sometimes There Are Important Constraints</vt:lpstr>
      <vt:lpstr>Semantic Components</vt:lpstr>
      <vt:lpstr>Semantic Constraints To Set Up Parameter Values</vt:lpstr>
      <vt:lpstr>WINGS Customizes Workflows through Semantic Constraints</vt:lpstr>
      <vt:lpstr>PowerPoint Presentation</vt:lpstr>
      <vt:lpstr>Summary: Semantic Workflows</vt:lpstr>
      <vt:lpstr>Conclusions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Yolanda Gil</dc:creator>
  <cp:lastModifiedBy>Yolanda Gil</cp:lastModifiedBy>
  <cp:revision>299</cp:revision>
  <cp:lastPrinted>2017-05-19T05:46:58Z</cp:lastPrinted>
  <dcterms:created xsi:type="dcterms:W3CDTF">2015-06-10T16:51:26Z</dcterms:created>
  <dcterms:modified xsi:type="dcterms:W3CDTF">2017-05-19T05:57:30Z</dcterms:modified>
</cp:coreProperties>
</file>