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Arial Black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alBlack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23887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23887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286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6291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62984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29840" y="1260872"/>
            <a:ext cx="3868500" cy="617999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629840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3" type="body"/>
          </p:nvPr>
        </p:nvSpPr>
        <p:spPr>
          <a:xfrm>
            <a:off x="4629150" y="1260872"/>
            <a:ext cx="3887400" cy="617999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254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35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62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762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762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762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762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762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2" type="body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08" name="Shape 108"/>
          <p:cNvSpPr/>
          <p:nvPr>
            <p:ph idx="2" type="pic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2F2F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SzPct val="78571"/>
              <a:buNone/>
              <a:defRPr sz="1400"/>
            </a:lvl2pPr>
            <a:lvl3pPr indent="0" lvl="2" rtl="0">
              <a:spcBef>
                <a:spcPts val="0"/>
              </a:spcBef>
              <a:buSzPct val="78571"/>
              <a:buNone/>
              <a:defRPr sz="1400"/>
            </a:lvl3pPr>
            <a:lvl4pPr indent="0" lvl="3" rtl="0">
              <a:spcBef>
                <a:spcPts val="0"/>
              </a:spcBef>
              <a:buSzPct val="78571"/>
              <a:buNone/>
              <a:defRPr sz="1400"/>
            </a:lvl4pPr>
            <a:lvl5pPr indent="0" lvl="4" rtl="0">
              <a:spcBef>
                <a:spcPts val="0"/>
              </a:spcBef>
              <a:buSzPct val="78571"/>
              <a:buNone/>
              <a:defRPr sz="1400"/>
            </a:lvl5pPr>
            <a:lvl6pPr indent="0" lvl="5" rtl="0">
              <a:spcBef>
                <a:spcPts val="0"/>
              </a:spcBef>
              <a:buSzPct val="78571"/>
              <a:buNone/>
              <a:defRPr sz="1400"/>
            </a:lvl6pPr>
            <a:lvl7pPr indent="0" lvl="6" rtl="0">
              <a:spcBef>
                <a:spcPts val="0"/>
              </a:spcBef>
              <a:buSzPct val="78571"/>
              <a:buNone/>
              <a:defRPr sz="1400"/>
            </a:lvl7pPr>
            <a:lvl8pPr indent="0" lvl="7" rtl="0">
              <a:spcBef>
                <a:spcPts val="0"/>
              </a:spcBef>
              <a:buSzPct val="78571"/>
              <a:buNone/>
              <a:defRPr sz="1400"/>
            </a:lvl8pPr>
            <a:lvl9pPr indent="0" lvl="8" rtl="0">
              <a:spcBef>
                <a:spcPts val="0"/>
              </a:spcBef>
              <a:buSzPct val="78571"/>
              <a:buNone/>
              <a:defRPr sz="14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38100" lvl="0" marL="177800" marR="0" rtl="0" algn="l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3500" lvl="1" marL="5207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8636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2065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5494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18923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2352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25781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2921000" marR="0" rtl="0" algn="l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SzPct val="122222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spcBef>
                <a:spcPts val="0"/>
              </a:spcBef>
              <a:buSzPct val="122222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jpg"/><Relationship Id="rId6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3.jpg"/><Relationship Id="rId6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7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45.png"/><Relationship Id="rId21" Type="http://schemas.openxmlformats.org/officeDocument/2006/relationships/image" Target="../media/image63.png"/><Relationship Id="rId24" Type="http://schemas.openxmlformats.org/officeDocument/2006/relationships/image" Target="../media/image47.png"/><Relationship Id="rId23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26" Type="http://schemas.openxmlformats.org/officeDocument/2006/relationships/image" Target="../media/image48.png"/><Relationship Id="rId25" Type="http://schemas.openxmlformats.org/officeDocument/2006/relationships/image" Target="../media/image49.png"/><Relationship Id="rId28" Type="http://schemas.openxmlformats.org/officeDocument/2006/relationships/image" Target="../media/image51.png"/><Relationship Id="rId27" Type="http://schemas.openxmlformats.org/officeDocument/2006/relationships/image" Target="../media/image50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29" Type="http://schemas.openxmlformats.org/officeDocument/2006/relationships/image" Target="../media/image52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Relationship Id="rId31" Type="http://schemas.openxmlformats.org/officeDocument/2006/relationships/image" Target="../media/image54.png"/><Relationship Id="rId30" Type="http://schemas.openxmlformats.org/officeDocument/2006/relationships/image" Target="../media/image57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32" Type="http://schemas.openxmlformats.org/officeDocument/2006/relationships/image" Target="../media/image55.png"/><Relationship Id="rId13" Type="http://schemas.openxmlformats.org/officeDocument/2006/relationships/image" Target="../media/image35.png"/><Relationship Id="rId12" Type="http://schemas.openxmlformats.org/officeDocument/2006/relationships/image" Target="../media/image36.png"/><Relationship Id="rId15" Type="http://schemas.openxmlformats.org/officeDocument/2006/relationships/image" Target="../media/image39.png"/><Relationship Id="rId14" Type="http://schemas.openxmlformats.org/officeDocument/2006/relationships/image" Target="../media/image37.png"/><Relationship Id="rId17" Type="http://schemas.openxmlformats.org/officeDocument/2006/relationships/image" Target="../media/image41.png"/><Relationship Id="rId16" Type="http://schemas.openxmlformats.org/officeDocument/2006/relationships/image" Target="../media/image38.png"/><Relationship Id="rId19" Type="http://schemas.openxmlformats.org/officeDocument/2006/relationships/image" Target="../media/image44.png"/><Relationship Id="rId18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jpg"/><Relationship Id="rId4" Type="http://schemas.openxmlformats.org/officeDocument/2006/relationships/image" Target="../media/image53.jpg"/><Relationship Id="rId5" Type="http://schemas.openxmlformats.org/officeDocument/2006/relationships/image" Target="../media/image62.jpg"/><Relationship Id="rId6" Type="http://schemas.openxmlformats.org/officeDocument/2006/relationships/image" Target="../media/image5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jpg"/><Relationship Id="rId4" Type="http://schemas.openxmlformats.org/officeDocument/2006/relationships/image" Target="../media/image59.jpg"/><Relationship Id="rId9" Type="http://schemas.openxmlformats.org/officeDocument/2006/relationships/image" Target="../media/image67.jpg"/><Relationship Id="rId5" Type="http://schemas.openxmlformats.org/officeDocument/2006/relationships/image" Target="../media/image66.jpg"/><Relationship Id="rId6" Type="http://schemas.openxmlformats.org/officeDocument/2006/relationships/image" Target="../media/image68.jpg"/><Relationship Id="rId7" Type="http://schemas.openxmlformats.org/officeDocument/2006/relationships/image" Target="../media/image60.jpg"/><Relationship Id="rId8" Type="http://schemas.openxmlformats.org/officeDocument/2006/relationships/image" Target="../media/image61.jpg"/><Relationship Id="rId10" Type="http://schemas.openxmlformats.org/officeDocument/2006/relationships/image" Target="../media/image6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Tool Demonstration and Hands-on Exploration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775" y="722362"/>
            <a:ext cx="6057900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518025" y="2173875"/>
            <a:ext cx="11295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Landseer</a:t>
            </a:r>
            <a:r>
              <a:rPr lang="en"/>
              <a:t>		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7705225" y="2185400"/>
            <a:ext cx="805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Reed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949" y="121800"/>
            <a:ext cx="3030070" cy="442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899" y="121800"/>
            <a:ext cx="2705400" cy="442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1424" y="121800"/>
            <a:ext cx="1286974" cy="21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50" y="111750"/>
            <a:ext cx="1443724" cy="211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407" y="98125"/>
            <a:ext cx="3034917" cy="44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5425" y="93725"/>
            <a:ext cx="2705400" cy="44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11937" y="2167450"/>
            <a:ext cx="15063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/>
              <a:t>Landseer’s Style on Reed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7541862" y="2091250"/>
            <a:ext cx="17145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Reed’s Style 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on Landseer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1049" y="93725"/>
            <a:ext cx="1443724" cy="21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597" y="93725"/>
            <a:ext cx="1286977" cy="21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600" y="1003575"/>
            <a:ext cx="232840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025" y="1003575"/>
            <a:ext cx="261199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>
            <p:ph type="title"/>
          </p:nvPr>
        </p:nvSpPr>
        <p:spPr>
          <a:xfrm>
            <a:off x="311700" y="216425"/>
            <a:ext cx="8520600" cy="6408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Compute Entropy Values for 1 and 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950" y="238625"/>
            <a:ext cx="3618975" cy="21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450" y="2647825"/>
            <a:ext cx="3429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3375" y="2571250"/>
            <a:ext cx="34290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99" y="2262578"/>
            <a:ext cx="2897295" cy="23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7986" y="2262574"/>
            <a:ext cx="2809763" cy="23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>
            <p:ph type="title"/>
          </p:nvPr>
        </p:nvSpPr>
        <p:spPr>
          <a:xfrm>
            <a:off x="240975" y="259475"/>
            <a:ext cx="8670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Pixel Analysis (Discrete Tonal Measures)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325950" y="996125"/>
            <a:ext cx="85620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DTM </a:t>
            </a:r>
            <a:r>
              <a:rPr lang="en" sz="1800">
                <a:solidFill>
                  <a:schemeClr val="dk1"/>
                </a:solidFill>
              </a:rPr>
              <a:t>measures the differences between pixel values in a neighborhood.  More formally, it measures the </a:t>
            </a:r>
            <a:r>
              <a:rPr lang="en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standard deviation</a:t>
            </a:r>
            <a:r>
              <a:rPr lang="en" sz="1800">
                <a:solidFill>
                  <a:schemeClr val="dk1"/>
                </a:solidFill>
              </a:rPr>
              <a:t> (measure of variation) between the pixel values. Or more mathematically speaking, ∑(√(x-m)</a:t>
            </a:r>
            <a:r>
              <a:rPr baseline="30000" lang="en" sz="18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/(n-1)).</a:t>
            </a:r>
          </a:p>
        </p:txBody>
      </p:sp>
      <p:cxnSp>
        <p:nvCxnSpPr>
          <p:cNvPr id="240" name="Shape 240"/>
          <p:cNvCxnSpPr/>
          <p:nvPr/>
        </p:nvCxnSpPr>
        <p:spPr>
          <a:xfrm>
            <a:off x="333900" y="2146425"/>
            <a:ext cx="84666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174900" y="4586850"/>
            <a:ext cx="8784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DTM Images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897" y="111750"/>
            <a:ext cx="2960602" cy="432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500" y="111750"/>
            <a:ext cx="2643374" cy="432796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27550" y="3847700"/>
            <a:ext cx="14076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Reed’s 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Tiger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612875" y="3816800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Landseer’s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Tiger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49" y="111750"/>
            <a:ext cx="1217225" cy="1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3074" y="111750"/>
            <a:ext cx="1042922" cy="17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425875" y="1855800"/>
            <a:ext cx="11295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Landseer</a:t>
            </a:r>
            <a:r>
              <a:rPr lang="en"/>
              <a:t>		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8286400" y="1779600"/>
            <a:ext cx="805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Reed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174900" y="4586850"/>
            <a:ext cx="8784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DTM Images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95700" y="3847700"/>
            <a:ext cx="16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Landseer’s Style on Reed’s </a:t>
            </a:r>
          </a:p>
          <a:p>
            <a:pPr lvl="0" rtl="0" algn="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Tiger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7647250" y="3709850"/>
            <a:ext cx="30000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Reed’s Style 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on Landseer’s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Tiger</a:t>
            </a: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49" y="111750"/>
            <a:ext cx="1217225" cy="1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3074" y="111750"/>
            <a:ext cx="1042922" cy="17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425875" y="1855800"/>
            <a:ext cx="11295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Landseer</a:t>
            </a:r>
            <a:r>
              <a:rPr lang="en"/>
              <a:t>		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8286400" y="1779600"/>
            <a:ext cx="805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Reed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9821" y="111750"/>
            <a:ext cx="2637352" cy="432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6474" y="111750"/>
            <a:ext cx="2956475" cy="432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75" y="5100"/>
            <a:ext cx="2107474" cy="34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200" y="0"/>
            <a:ext cx="2360400" cy="34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2650" y="4100"/>
            <a:ext cx="2360400" cy="34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5175" y="1162"/>
            <a:ext cx="2107474" cy="345058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144550" y="3503525"/>
            <a:ext cx="17145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Landseer’s Style on Reed’s Tiger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2225250" y="3394025"/>
            <a:ext cx="30000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Reed’s Tiger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4236450" y="3425675"/>
            <a:ext cx="30000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Landseer’s Tiger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6631200" y="3425675"/>
            <a:ext cx="30000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Reed’s Style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on Landseer’s Tiger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99" y="955901"/>
            <a:ext cx="1184274" cy="17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99" y="3109424"/>
            <a:ext cx="1184274" cy="194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9424" y="955900"/>
            <a:ext cx="7438528" cy="4096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>
            <p:ph type="title"/>
          </p:nvPr>
        </p:nvSpPr>
        <p:spPr>
          <a:xfrm>
            <a:off x="235500" y="249400"/>
            <a:ext cx="8832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highlight>
                  <a:srgbClr val="999999"/>
                </a:highlight>
              </a:rPr>
              <a:t>Experiment 2: Using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Stylized Images</a:t>
            </a:r>
            <a:r>
              <a:rPr b="1" lang="en" sz="2400">
                <a:highlight>
                  <a:srgbClr val="999999"/>
                </a:highlight>
              </a:rPr>
              <a:t> </a:t>
            </a:r>
            <a:r>
              <a:rPr b="1" lang="en">
                <a:highlight>
                  <a:srgbClr val="999999"/>
                </a:highlight>
              </a:rPr>
              <a:t>&amp;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Entropy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525"/>
            <a:ext cx="4367000" cy="239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425" y="179526"/>
            <a:ext cx="4367000" cy="239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2450" y="2723750"/>
            <a:ext cx="4090403" cy="225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Getting Started...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821700" y="1168300"/>
            <a:ext cx="7500600" cy="3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b="1" lang="en" sz="1800"/>
              <a:t>Sign on</a:t>
            </a:r>
            <a:r>
              <a:rPr lang="en" sz="1800"/>
              <a:t> to WIFI:</a:t>
            </a:r>
          </a:p>
          <a:p>
            <a:pPr indent="0" lvl="0" marL="2286000" rtl="0">
              <a:spcBef>
                <a:spcPts val="0"/>
              </a:spcBef>
              <a:buNone/>
            </a:pPr>
            <a:r>
              <a:rPr lang="en" sz="1800"/>
              <a:t>WIFI name: </a:t>
            </a:r>
            <a:r>
              <a:rPr b="1" lang="en" sz="1800"/>
              <a:t>FAMGuest</a:t>
            </a:r>
          </a:p>
          <a:p>
            <a:pPr indent="0" lvl="0" marL="2286000" rtl="0">
              <a:spcBef>
                <a:spcPts val="0"/>
              </a:spcBef>
              <a:buNone/>
            </a:pPr>
            <a:r>
              <a:rPr lang="en" sz="1800"/>
              <a:t>Password: </a:t>
            </a:r>
            <a:r>
              <a:rPr b="1" lang="en" sz="1800"/>
              <a:t>Norcross1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Go to the website in your packet (w#.waivs.org/wings-portal).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Click </a:t>
            </a:r>
            <a:r>
              <a:rPr b="1" lang="en" sz="1800"/>
              <a:t>Login</a:t>
            </a:r>
            <a:r>
              <a:rPr lang="en" sz="1800"/>
              <a:t>:</a:t>
            </a:r>
          </a:p>
          <a:p>
            <a:pPr indent="0" lvl="0" marL="2286000" rtl="0">
              <a:spcBef>
                <a:spcPts val="0"/>
              </a:spcBef>
              <a:buNone/>
            </a:pPr>
            <a:r>
              <a:rPr lang="en" sz="1800"/>
              <a:t>Username: </a:t>
            </a:r>
            <a:r>
              <a:rPr b="1" lang="en" sz="1800"/>
              <a:t>fsuvs</a:t>
            </a:r>
          </a:p>
          <a:p>
            <a:pPr indent="0" lvl="0" marL="2286000" rtl="0">
              <a:spcBef>
                <a:spcPts val="0"/>
              </a:spcBef>
              <a:buNone/>
            </a:pPr>
            <a:r>
              <a:rPr lang="en" sz="1800"/>
              <a:t>Password: </a:t>
            </a:r>
            <a:r>
              <a:rPr b="1" lang="en" sz="1800"/>
              <a:t>FSUvs2016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Select </a:t>
            </a:r>
            <a:r>
              <a:rPr b="1" lang="en" sz="1800"/>
              <a:t>Run Workflows </a:t>
            </a:r>
            <a:r>
              <a:rPr lang="en" sz="1800"/>
              <a:t>from the top menu.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231" y="1"/>
            <a:ext cx="7519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 txBox="1"/>
          <p:nvPr/>
        </p:nvSpPr>
        <p:spPr>
          <a:xfrm rot="-5400000">
            <a:off x="-1763250" y="867050"/>
            <a:ext cx="4803600" cy="31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chemeClr val="dk1"/>
                </a:solidFill>
                <a:highlight>
                  <a:srgbClr val="999999"/>
                </a:highlight>
              </a:rPr>
              <a:t>Experiment 2: </a:t>
            </a:r>
            <a:r>
              <a:rPr b="1" lang="en" sz="2400">
                <a:solidFill>
                  <a:schemeClr val="dk1"/>
                </a:solidFill>
                <a:highlight>
                  <a:srgbClr val="999999"/>
                </a:highlight>
              </a:rPr>
              <a:t>Pilot Data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chemeClr val="dk1"/>
              </a:solidFill>
              <a:highlight>
                <a:srgbClr val="999999"/>
              </a:highlight>
            </a:endParaRPr>
          </a:p>
        </p:txBody>
      </p:sp>
      <p:sp>
        <p:nvSpPr>
          <p:cNvPr id="300" name="Shape 300"/>
          <p:cNvSpPr txBox="1"/>
          <p:nvPr/>
        </p:nvSpPr>
        <p:spPr>
          <a:xfrm rot="5400000">
            <a:off x="4843800" y="3831300"/>
            <a:ext cx="76743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999999"/>
                </a:highlight>
              </a:rPr>
              <a:t>Impressionist/Hudson River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544" y="129023"/>
            <a:ext cx="14367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221" y="1105974"/>
            <a:ext cx="13956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342" y="2082568"/>
            <a:ext cx="11565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365" y="3034952"/>
            <a:ext cx="1329900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503" y="4010000"/>
            <a:ext cx="14778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96042" y="129023"/>
            <a:ext cx="12246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13301" y="1105974"/>
            <a:ext cx="128639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25320" y="2082568"/>
            <a:ext cx="129269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52323" y="3057616"/>
            <a:ext cx="18558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02595" y="4010000"/>
            <a:ext cx="15606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98179" y="129796"/>
            <a:ext cx="11523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81445" y="1105617"/>
            <a:ext cx="11688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88170" y="2081795"/>
            <a:ext cx="12528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359108" y="3057616"/>
            <a:ext cx="12810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341316" y="4010000"/>
            <a:ext cx="12960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723948" y="131157"/>
            <a:ext cx="1190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32136" y="1105617"/>
            <a:ext cx="11397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734072" y="3056255"/>
            <a:ext cx="13191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723948" y="4010000"/>
            <a:ext cx="14931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732136" y="2081795"/>
            <a:ext cx="14430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914034" y="1105617"/>
            <a:ext cx="110549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218046" y="2081795"/>
            <a:ext cx="10146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117932" y="3057616"/>
            <a:ext cx="10317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273211" y="4010000"/>
            <a:ext cx="10737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071677" y="120821"/>
            <a:ext cx="1046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061934" y="1105617"/>
            <a:ext cx="11289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302675" y="2090413"/>
            <a:ext cx="11445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403230" y="4013997"/>
            <a:ext cx="10491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953661" y="128587"/>
            <a:ext cx="1055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213604" y="3056254"/>
            <a:ext cx="10080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>
                <a:highlight>
                  <a:srgbClr val="999999"/>
                </a:highlight>
              </a:rPr>
              <a:t>DTM Value Classification</a:t>
            </a:r>
          </a:p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solidFill>
            <a:srgbClr val="D9D9D9"/>
          </a:solidFill>
        </p:spPr>
        <p:txBody>
          <a:bodyPr anchorCtr="0" anchor="t" bIns="68575" lIns="68575" rIns="68575" tIns="6857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000000"/>
                </a:solidFill>
                <a:highlight>
                  <a:srgbClr val="D9D9D9"/>
                </a:highlight>
                <a:latin typeface="Arial Black"/>
                <a:ea typeface="Arial Black"/>
                <a:cs typeface="Arial Black"/>
                <a:sym typeface="Arial Black"/>
              </a:rPr>
              <a:t>Task 1: </a:t>
            </a: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 	Compute DTM Values (neighborhood 5) for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Monet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Sisley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Renoir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Bierstadt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Cole	</a:t>
            </a:r>
          </a:p>
          <a:p>
            <a:pPr indent="-342900" lvl="0" marL="1371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b="1" lang="en" sz="1800">
                <a:solidFill>
                  <a:srgbClr val="000000"/>
                </a:solidFill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Two Church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highlight>
                  <a:srgbClr val="D9D9D9"/>
                </a:highlight>
                <a:latin typeface="Arial Black"/>
                <a:ea typeface="Arial Black"/>
                <a:cs typeface="Arial Black"/>
                <a:sym typeface="Arial Black"/>
              </a:rPr>
              <a:t>Task 2: </a:t>
            </a:r>
            <a:r>
              <a:rPr b="1" lang="en" sz="1800"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800">
                <a:highlight>
                  <a:srgbClr val="D9D9D9"/>
                </a:highlight>
                <a:latin typeface="Arial"/>
                <a:ea typeface="Arial"/>
                <a:cs typeface="Arial"/>
                <a:sym typeface="Arial"/>
              </a:rPr>
              <a:t> 	Conjecture whether this is possibly a good classifier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154850" y="81800"/>
            <a:ext cx="4449600" cy="146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Your turn. 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You now have a very </a:t>
            </a:r>
            <a:r>
              <a:rPr i="1" lang="en" sz="1400"/>
              <a:t>particular</a:t>
            </a:r>
            <a:r>
              <a:rPr lang="en" sz="1400"/>
              <a:t> set of </a:t>
            </a:r>
            <a:r>
              <a:rPr i="1" lang="en" sz="1400"/>
              <a:t>skills</a:t>
            </a:r>
            <a:r>
              <a:rPr lang="en" sz="1400"/>
              <a:t>, </a:t>
            </a:r>
            <a:r>
              <a:rPr i="1" lang="en" sz="1400"/>
              <a:t>skills</a:t>
            </a:r>
            <a:r>
              <a:rPr lang="en" sz="1400"/>
              <a:t> you have acquired over a very short time...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6" y="1551125"/>
            <a:ext cx="2072793" cy="34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150" y="152399"/>
            <a:ext cx="4306450" cy="343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9825" y="2401099"/>
            <a:ext cx="1827974" cy="26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3850" y="1551125"/>
            <a:ext cx="2129834" cy="2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874" y="0"/>
            <a:ext cx="3098460" cy="22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474" y="1282404"/>
            <a:ext cx="4063574" cy="305664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7" name="Shape 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325" y="0"/>
            <a:ext cx="3175925" cy="245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921101"/>
            <a:ext cx="2748051" cy="22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297350"/>
            <a:ext cx="2626475" cy="20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2967874" cy="172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0050" y="1893500"/>
            <a:ext cx="2453949" cy="32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07880" y="2921100"/>
            <a:ext cx="3982171" cy="22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145900" y="0"/>
            <a:ext cx="7003800" cy="81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Choose from the current collection….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11700" y="445025"/>
            <a:ext cx="36279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many options…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...or upload pictures of your own.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 suggest you make the longer side no more than 500 pixels.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150" y="155237"/>
            <a:ext cx="3791600" cy="48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467225" y="1122000"/>
            <a:ext cx="7782000" cy="322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Arial Black"/>
                <a:ea typeface="Arial Black"/>
                <a:cs typeface="Arial Black"/>
                <a:sym typeface="Arial Black"/>
              </a:rPr>
              <a:t>Task 1:</a:t>
            </a:r>
            <a:r>
              <a:rPr lang="en" sz="2400"/>
              <a:t> 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rPr lang="en" sz="2400"/>
              <a:t>Use the </a:t>
            </a:r>
            <a:r>
              <a:rPr lang="en" sz="2400">
                <a:latin typeface="Arial Black"/>
                <a:ea typeface="Arial Black"/>
                <a:cs typeface="Arial Black"/>
                <a:sym typeface="Arial Black"/>
              </a:rPr>
              <a:t>ToGrayscale</a:t>
            </a:r>
            <a:r>
              <a:rPr lang="en" sz="2400"/>
              <a:t> </a:t>
            </a:r>
            <a:r>
              <a:rPr b="1" i="1" lang="en" sz="2400"/>
              <a:t>workflow</a:t>
            </a:r>
            <a:r>
              <a:rPr b="1" i="1" lang="en" sz="2400"/>
              <a:t> </a:t>
            </a:r>
            <a:r>
              <a:rPr lang="en" sz="2400"/>
              <a:t>to turn </a:t>
            </a:r>
            <a:r>
              <a:rPr i="1" lang="en" sz="2400"/>
              <a:t>Landseer’s Tiger</a:t>
            </a:r>
            <a:r>
              <a:rPr lang="en" sz="2400"/>
              <a:t> from </a:t>
            </a:r>
            <a:r>
              <a:rPr b="1" lang="en" sz="2400"/>
              <a:t>Color </a:t>
            </a:r>
            <a:r>
              <a:rPr lang="en" sz="2400"/>
              <a:t>to </a:t>
            </a:r>
            <a:r>
              <a:rPr b="1" lang="en" sz="2400"/>
              <a:t>Grayscale</a:t>
            </a:r>
            <a:r>
              <a:rPr lang="en" sz="2400"/>
              <a:t>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3000">
                <a:latin typeface="Arial Black"/>
                <a:ea typeface="Arial Black"/>
                <a:cs typeface="Arial Black"/>
                <a:sym typeface="Arial Black"/>
              </a:rPr>
              <a:t>Task 2:</a:t>
            </a:r>
            <a:r>
              <a:rPr lang="en" sz="2400"/>
              <a:t> 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rPr lang="en" sz="2400"/>
              <a:t>Upload this picture to the system.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949" y="2758574"/>
            <a:ext cx="1518200" cy="22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999" y="2758547"/>
            <a:ext cx="1518200" cy="2221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Intro:</a:t>
            </a:r>
            <a:r>
              <a:rPr b="1" lang="en">
                <a:highlight>
                  <a:srgbClr val="999999"/>
                </a:highlight>
              </a:rPr>
              <a:t> </a:t>
            </a:r>
            <a:r>
              <a:rPr b="1" lang="en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ToGrayscale </a:t>
            </a:r>
            <a:r>
              <a:rPr b="1" lang="en">
                <a:highlight>
                  <a:srgbClr val="999999"/>
                </a:highlight>
              </a:rPr>
              <a:t>&amp; </a:t>
            </a:r>
            <a:r>
              <a:rPr b="1" lang="en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Uploading Pictures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7056100" y="3154125"/>
            <a:ext cx="715200" cy="36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851175" y="1422675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Resources and explanations.  Sample CNN and sample entropy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0762"/>
            <a:ext cx="8267700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>
            <p:ph type="title"/>
          </p:nvPr>
        </p:nvSpPr>
        <p:spPr>
          <a:xfrm>
            <a:off x="235500" y="325600"/>
            <a:ext cx="86922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highlight>
                  <a:srgbClr val="999999"/>
                </a:highlight>
              </a:rPr>
              <a:t>Experiment 1: Using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Stylized Images</a:t>
            </a:r>
            <a:r>
              <a:rPr b="1" lang="en" sz="2400">
                <a:highlight>
                  <a:srgbClr val="999999"/>
                </a:highlight>
              </a:rPr>
              <a:t> </a:t>
            </a:r>
            <a:r>
              <a:rPr b="1" lang="en">
                <a:highlight>
                  <a:srgbClr val="999999"/>
                </a:highlight>
              </a:rPr>
              <a:t>&amp;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Entropy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>
              <a:highlight>
                <a:srgbClr val="999999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99" y="1170125"/>
            <a:ext cx="4238474" cy="345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525" y="1170125"/>
            <a:ext cx="4110426" cy="345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>
            <p:ph type="title"/>
          </p:nvPr>
        </p:nvSpPr>
        <p:spPr>
          <a:xfrm>
            <a:off x="240975" y="335675"/>
            <a:ext cx="86706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Pixel Analysis (Entropy)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75" y="2710850"/>
            <a:ext cx="3508164" cy="205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375" y="2710850"/>
            <a:ext cx="3419399" cy="205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6233575" y="2109750"/>
            <a:ext cx="2614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2400"/>
              <a:t>5.40867630854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365600" y="1968300"/>
            <a:ext cx="26142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0.652825109051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25950" y="996125"/>
            <a:ext cx="85620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Entropy measures how different the other pixels are in the area around a pixel.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In mathematical terms, it is a way to measure information contained in a painting as a measure of uncertainty. Or very mathematical terms, ∑p log</a:t>
            </a:r>
            <a:r>
              <a:rPr baseline="-25000" lang="en" sz="18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(1/p).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174525" y="4838700"/>
            <a:ext cx="67485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Pollock’s Convergence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080687" y="3468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Buell’s Divergence</a:t>
            </a:r>
          </a:p>
        </p:txBody>
      </p:sp>
      <p:sp>
        <p:nvSpPr>
          <p:cNvPr id="171" name="Shape 171"/>
          <p:cNvSpPr txBox="1"/>
          <p:nvPr>
            <p:ph type="title"/>
          </p:nvPr>
        </p:nvSpPr>
        <p:spPr>
          <a:xfrm>
            <a:off x="235500" y="325600"/>
            <a:ext cx="8692200" cy="5727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highlight>
                  <a:srgbClr val="999999"/>
                </a:highlight>
              </a:rPr>
              <a:t>Experiment 1: Using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Stylized Images</a:t>
            </a:r>
            <a:r>
              <a:rPr b="1" lang="en" sz="2400">
                <a:highlight>
                  <a:srgbClr val="999999"/>
                </a:highlight>
              </a:rPr>
              <a:t> </a:t>
            </a:r>
            <a:r>
              <a:rPr b="1" lang="en">
                <a:highlight>
                  <a:srgbClr val="999999"/>
                </a:highlight>
              </a:rPr>
              <a:t>&amp; </a:t>
            </a:r>
            <a:r>
              <a:rPr b="1" lang="en" sz="2600">
                <a:highlight>
                  <a:srgbClr val="999999"/>
                </a:highlight>
                <a:latin typeface="Arial Black"/>
                <a:ea typeface="Arial Black"/>
                <a:cs typeface="Arial Black"/>
                <a:sym typeface="Arial Black"/>
              </a:rPr>
              <a:t>Entropy</a:t>
            </a:r>
          </a:p>
        </p:txBody>
      </p:sp>
      <p:cxnSp>
        <p:nvCxnSpPr>
          <p:cNvPr id="172" name="Shape 172"/>
          <p:cNvCxnSpPr/>
          <p:nvPr/>
        </p:nvCxnSpPr>
        <p:spPr>
          <a:xfrm>
            <a:off x="333900" y="2146425"/>
            <a:ext cx="84666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4" y="177075"/>
            <a:ext cx="2903300" cy="42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531" y="177075"/>
            <a:ext cx="2594443" cy="42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54975" y="4427300"/>
            <a:ext cx="23568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Landseer’s Tiger</a:t>
            </a:r>
            <a:r>
              <a:rPr lang="en" sz="1800"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(grayscale image)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7253975" y="4427300"/>
            <a:ext cx="1752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Reed’s Tiger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293200" y="1594625"/>
            <a:ext cx="2859600" cy="254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latin typeface="Arial Black"/>
                <a:ea typeface="Arial Black"/>
                <a:cs typeface="Arial Black"/>
                <a:sym typeface="Arial Black"/>
              </a:rPr>
              <a:t>Task 1: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Apply 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Landseer-style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to 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Reed’s Tiger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lvl="0">
              <a:spcBef>
                <a:spcPts val="0"/>
              </a:spcBef>
              <a:buNone/>
            </a:pPr>
            <a:r>
              <a:rPr b="1" lang="en" sz="2400">
                <a:latin typeface="Arial Black"/>
                <a:ea typeface="Arial Black"/>
                <a:cs typeface="Arial Black"/>
                <a:sym typeface="Arial Black"/>
              </a:rPr>
              <a:t>Task 2: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Apply 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Reed-style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to 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Landseer’s Tiger</a:t>
            </a:r>
            <a:r>
              <a:rPr b="1" lang="en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49" y="111750"/>
            <a:ext cx="1217225" cy="1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674" y="111750"/>
            <a:ext cx="1042922" cy="170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2998" y="111750"/>
            <a:ext cx="3233475" cy="47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425" y="111750"/>
            <a:ext cx="2882426" cy="473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273475" y="1855800"/>
            <a:ext cx="11295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Landseer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(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→ </a:t>
            </a: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Reed</a:t>
            </a: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)</a:t>
            </a:r>
            <a:r>
              <a:rPr lang="en"/>
              <a:t>		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7637050" y="1779600"/>
            <a:ext cx="15519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Arial Black"/>
                <a:ea typeface="Arial Black"/>
                <a:cs typeface="Arial Black"/>
                <a:sym typeface="Arial Black"/>
              </a:rPr>
              <a:t>Reed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</a:t>
            </a:r>
            <a:r>
              <a:rPr b="1" lang="en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→ </a:t>
            </a:r>
            <a:r>
              <a:rPr lang="en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Landseer)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292625"/>
            <a:ext cx="8520600" cy="640800"/>
          </a:xfrm>
          <a:prstGeom prst="rect">
            <a:avLst/>
          </a:prstGeom>
          <a:solidFill>
            <a:srgbClr val="999999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Entropy Images</a:t>
            </a:r>
            <a:r>
              <a:rPr b="1" lang="en" sz="3000"/>
              <a:t> &amp; </a:t>
            </a:r>
            <a:r>
              <a:rPr b="1" lang="en">
                <a:latin typeface="Arial Black"/>
                <a:ea typeface="Arial Black"/>
                <a:cs typeface="Arial Black"/>
                <a:sym typeface="Arial Black"/>
              </a:rPr>
              <a:t>Entropy Values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1011675" y="1398350"/>
            <a:ext cx="7125900" cy="3161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latin typeface="Arial Black"/>
                <a:ea typeface="Arial Black"/>
                <a:cs typeface="Arial Black"/>
                <a:sym typeface="Arial Black"/>
              </a:rPr>
              <a:t>Task 1: 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Compare Entropy Images (</a:t>
            </a:r>
            <a:r>
              <a:rPr b="1" lang="en" sz="1800">
                <a:latin typeface="Arial Black"/>
                <a:ea typeface="Arial Black"/>
                <a:cs typeface="Arial Black"/>
                <a:sym typeface="Arial Black"/>
              </a:rPr>
              <a:t>GetEntropyImage</a:t>
            </a:r>
            <a:r>
              <a:rPr b="1" lang="en" sz="1800"/>
              <a:t>) for the two   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transformed paintings.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Reeds style on </a:t>
            </a:r>
            <a:r>
              <a:rPr b="1" i="1" lang="en" sz="1800"/>
              <a:t>Landseer.png</a:t>
            </a:r>
            <a:r>
              <a:rPr b="1" lang="en" sz="1800"/>
              <a:t> and Landseer style on </a:t>
            </a:r>
            <a:r>
              <a:rPr b="1" i="1" lang="en" sz="1800"/>
              <a:t>Reed.png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/>
          </a:p>
          <a:p>
            <a:pPr lvl="0">
              <a:spcBef>
                <a:spcPts val="0"/>
              </a:spcBef>
              <a:buNone/>
            </a:pPr>
            <a:r>
              <a:rPr b="1" lang="en" sz="2400">
                <a:latin typeface="Arial Black"/>
                <a:ea typeface="Arial Black"/>
                <a:cs typeface="Arial Black"/>
                <a:sym typeface="Arial Black"/>
              </a:rPr>
              <a:t>Task 2: </a:t>
            </a:r>
            <a:r>
              <a:rPr b="1" lang="en" sz="18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/>
              <a:t>  Compute Entropy Values for the images.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